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86" r:id="rId2"/>
    <p:sldId id="273" r:id="rId3"/>
    <p:sldId id="274" r:id="rId4"/>
    <p:sldId id="275" r:id="rId5"/>
    <p:sldId id="278" r:id="rId6"/>
    <p:sldId id="276" r:id="rId7"/>
    <p:sldId id="279" r:id="rId8"/>
    <p:sldId id="282" r:id="rId9"/>
    <p:sldId id="280" r:id="rId10"/>
    <p:sldId id="281" r:id="rId11"/>
    <p:sldId id="283" r:id="rId12"/>
    <p:sldId id="284" r:id="rId13"/>
    <p:sldId id="285" r:id="rId14"/>
  </p:sldIdLst>
  <p:sldSz cx="9144000" cy="56419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892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43" autoAdjust="0"/>
    <p:restoredTop sz="92485" autoAdjust="0"/>
  </p:normalViewPr>
  <p:slideViewPr>
    <p:cSldViewPr snapToGrid="0" snapToObjects="1">
      <p:cViewPr>
        <p:scale>
          <a:sx n="155" d="100"/>
          <a:sy n="155" d="100"/>
        </p:scale>
        <p:origin x="208" y="-704"/>
      </p:cViewPr>
      <p:guideLst>
        <p:guide orient="horz" pos="1777"/>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6DAE46-0D50-8341-8F40-5EE20A2D0B75}" type="datetimeFigureOut">
              <a:rPr lang="en-US" smtClean="0"/>
              <a:t>1/28/14</a:t>
            </a:fld>
            <a:endParaRPr lang="en-US"/>
          </a:p>
        </p:txBody>
      </p:sp>
      <p:sp>
        <p:nvSpPr>
          <p:cNvPr id="4" name="Slide Image Placeholder 3"/>
          <p:cNvSpPr>
            <a:spLocks noGrp="1" noRot="1" noChangeAspect="1"/>
          </p:cNvSpPr>
          <p:nvPr>
            <p:ph type="sldImg" idx="2"/>
          </p:nvPr>
        </p:nvSpPr>
        <p:spPr>
          <a:xfrm>
            <a:off x="650875" y="685800"/>
            <a:ext cx="55562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0420EA-BF83-8B43-A6D6-B68E64345559}" type="slidenum">
              <a:rPr lang="en-US" smtClean="0"/>
              <a:t>‹#›</a:t>
            </a:fld>
            <a:endParaRPr lang="en-US"/>
          </a:p>
        </p:txBody>
      </p:sp>
    </p:spTree>
    <p:extLst>
      <p:ext uri="{BB962C8B-B14F-4D97-AF65-F5344CB8AC3E}">
        <p14:creationId xmlns:p14="http://schemas.microsoft.com/office/powerpoint/2010/main" val="3751398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2</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11</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12</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13</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3</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4</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171450" lvl="0" indent="-171450">
              <a:buFont typeface="Arial"/>
              <a:buChar char="•"/>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5</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6</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7</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8</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9</a:t>
            </a:fld>
            <a:endParaRPr lang="en-US"/>
          </a:p>
        </p:txBody>
      </p:sp>
    </p:spTree>
    <p:extLst>
      <p:ext uri="{BB962C8B-B14F-4D97-AF65-F5344CB8AC3E}">
        <p14:creationId xmlns:p14="http://schemas.microsoft.com/office/powerpoint/2010/main" val="2416104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85800"/>
            <a:ext cx="5556250" cy="3429000"/>
          </a:xfrm>
        </p:spPr>
      </p:sp>
      <p:sp>
        <p:nvSpPr>
          <p:cNvPr id="3" name="Notes Placeholder 2"/>
          <p:cNvSpPr>
            <a:spLocks noGrp="1"/>
          </p:cNvSpPr>
          <p:nvPr>
            <p:ph type="body" idx="1"/>
          </p:nvPr>
        </p:nvSpPr>
        <p:spPr/>
        <p:txBody>
          <a:bodyPr/>
          <a:lstStyle/>
          <a:p>
            <a:pPr marL="228600" lvl="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680420EA-BF83-8B43-A6D6-B68E64345559}" type="slidenum">
              <a:rPr lang="en-US" smtClean="0"/>
              <a:t>10</a:t>
            </a:fld>
            <a:endParaRPr lang="en-US"/>
          </a:p>
        </p:txBody>
      </p:sp>
    </p:spTree>
    <p:extLst>
      <p:ext uri="{BB962C8B-B14F-4D97-AF65-F5344CB8AC3E}">
        <p14:creationId xmlns:p14="http://schemas.microsoft.com/office/powerpoint/2010/main" val="2416104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83435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010220"/>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2065" y="0"/>
            <a:ext cx="9316065"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CoverDecoration-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31" y="-365719"/>
            <a:ext cx="9321672" cy="6353106"/>
          </a:xfrm>
          <a:prstGeom prst="rect">
            <a:avLst/>
          </a:prstGeom>
        </p:spPr>
      </p:pic>
      <p:sp>
        <p:nvSpPr>
          <p:cNvPr id="4" name="Rectangle 3"/>
          <p:cNvSpPr/>
          <p:nvPr/>
        </p:nvSpPr>
        <p:spPr>
          <a:xfrm>
            <a:off x="-172065" y="1896105"/>
            <a:ext cx="9316065" cy="1456518"/>
          </a:xfrm>
          <a:prstGeom prst="rect">
            <a:avLst/>
          </a:prstGeom>
          <a:solidFill>
            <a:schemeClr val="accent6">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598130" y="1896105"/>
            <a:ext cx="7570838" cy="1384995"/>
          </a:xfrm>
          <a:prstGeom prst="rect">
            <a:avLst/>
          </a:prstGeom>
          <a:noFill/>
        </p:spPr>
        <p:txBody>
          <a:bodyPr wrap="square" rtlCol="0">
            <a:spAutoFit/>
          </a:bodyPr>
          <a:lstStyle/>
          <a:p>
            <a:pPr algn="ctr"/>
            <a:r>
              <a:rPr lang="en-US" sz="4200" b="1" dirty="0">
                <a:solidFill>
                  <a:schemeClr val="bg1"/>
                </a:solidFill>
                <a:latin typeface="Arial Narrow"/>
                <a:cs typeface="Arial Narrow"/>
              </a:rPr>
              <a:t>How Connected Vehicles </a:t>
            </a:r>
            <a:endParaRPr lang="en-US" sz="4200" b="1" dirty="0" smtClean="0">
              <a:solidFill>
                <a:schemeClr val="bg1"/>
              </a:solidFill>
              <a:latin typeface="Arial Narrow"/>
              <a:cs typeface="Arial Narrow"/>
            </a:endParaRPr>
          </a:p>
          <a:p>
            <a:pPr algn="ctr"/>
            <a:r>
              <a:rPr lang="en-US" sz="4200" dirty="0" smtClean="0">
                <a:solidFill>
                  <a:schemeClr val="bg1"/>
                </a:solidFill>
                <a:latin typeface="Arial Narrow"/>
                <a:cs typeface="Arial Narrow"/>
              </a:rPr>
              <a:t>Would </a:t>
            </a:r>
            <a:r>
              <a:rPr lang="en-US" sz="4200" dirty="0">
                <a:solidFill>
                  <a:schemeClr val="bg1"/>
                </a:solidFill>
                <a:latin typeface="Arial Narrow"/>
                <a:cs typeface="Arial Narrow"/>
              </a:rPr>
              <a:t>Work in the Real World</a:t>
            </a:r>
          </a:p>
        </p:txBody>
      </p:sp>
      <p:pic>
        <p:nvPicPr>
          <p:cNvPr id="7" name="Picture 6" descr="DOT_RITA_ITS_white.ai"/>
          <p:cNvPicPr>
            <a:picLocks noChangeAspect="1"/>
          </p:cNvPicPr>
          <p:nvPr/>
        </p:nvPicPr>
        <p:blipFill rotWithShape="1">
          <a:blip r:embed="rId3">
            <a:extLst>
              <a:ext uri="{28A0092B-C50C-407E-A947-70E740481C1C}">
                <a14:useLocalDpi xmlns:a14="http://schemas.microsoft.com/office/drawing/2010/main" val="0"/>
              </a:ext>
            </a:extLst>
          </a:blip>
          <a:srcRect l="11419" t="34031" r="25426" b="55346"/>
          <a:stretch/>
        </p:blipFill>
        <p:spPr>
          <a:xfrm>
            <a:off x="-172065" y="4945130"/>
            <a:ext cx="2934216" cy="638742"/>
          </a:xfrm>
          <a:prstGeom prst="rect">
            <a:avLst/>
          </a:prstGeom>
        </p:spPr>
      </p:pic>
    </p:spTree>
    <p:extLst>
      <p:ext uri="{BB962C8B-B14F-4D97-AF65-F5344CB8AC3E}">
        <p14:creationId xmlns:p14="http://schemas.microsoft.com/office/powerpoint/2010/main" val="57703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469696"/>
            <a:ext cx="3210560" cy="2677656"/>
          </a:xfrm>
          <a:prstGeom prst="rect">
            <a:avLst/>
          </a:prstGeom>
          <a:noFill/>
        </p:spPr>
        <p:txBody>
          <a:bodyPr wrap="square" rtlCol="0" anchor="ctr">
            <a:spAutoFit/>
          </a:bodyPr>
          <a:lstStyle/>
          <a:p>
            <a:r>
              <a:rPr lang="en-US" sz="2400" dirty="0">
                <a:solidFill>
                  <a:srgbClr val="FFFFFF"/>
                </a:solidFill>
                <a:latin typeface="Arial Narrow"/>
                <a:cs typeface="Arial Narrow"/>
              </a:rPr>
              <a:t>Unfortunately, the train is running behind schedule and Lauren could miss her connecting bus. </a:t>
            </a:r>
          </a:p>
          <a:p>
            <a:r>
              <a:rPr lang="en-US" sz="2400" dirty="0">
                <a:solidFill>
                  <a:srgbClr val="FFFFFF"/>
                </a:solidFill>
                <a:latin typeface="Arial Narrow"/>
                <a:cs typeface="Arial Narrow"/>
              </a:rPr>
              <a:t> </a:t>
            </a:r>
          </a:p>
          <a:p>
            <a:r>
              <a:rPr lang="en-US" sz="2400" dirty="0">
                <a:solidFill>
                  <a:srgbClr val="FFFFFF"/>
                </a:solidFill>
                <a:latin typeface="Arial Narrow"/>
                <a:cs typeface="Arial Narrow"/>
              </a:rPr>
              <a:t>Lauren sends a request for the bus to wait. </a:t>
            </a:r>
          </a:p>
        </p:txBody>
      </p:sp>
      <p:pic>
        <p:nvPicPr>
          <p:cNvPr id="2" name="Picture 1" descr="Comic_Slide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48141"/>
            <a:ext cx="5486400" cy="4114800"/>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7" name="Picture 6"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389098293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857964"/>
            <a:ext cx="3204556" cy="3785652"/>
          </a:xfrm>
          <a:prstGeom prst="rect">
            <a:avLst/>
          </a:prstGeom>
          <a:noFill/>
        </p:spPr>
        <p:txBody>
          <a:bodyPr wrap="square" rtlCol="0" anchor="ctr">
            <a:spAutoFit/>
          </a:bodyPr>
          <a:lstStyle/>
          <a:p>
            <a:r>
              <a:rPr lang="en-US" sz="2400" dirty="0">
                <a:solidFill>
                  <a:srgbClr val="FFFFFF"/>
                </a:solidFill>
                <a:latin typeface="Arial Narrow"/>
                <a:cs typeface="Arial Narrow"/>
              </a:rPr>
              <a:t>Lauren and twelve other rail passengers all request the bus to wait so they can make their connection. </a:t>
            </a:r>
            <a:r>
              <a:rPr lang="en-US" sz="2400" dirty="0" smtClean="0">
                <a:solidFill>
                  <a:srgbClr val="FFFFFF"/>
                </a:solidFill>
                <a:latin typeface="Arial Narrow"/>
                <a:cs typeface="Arial Narrow"/>
              </a:rPr>
              <a:t>Given </a:t>
            </a:r>
            <a:r>
              <a:rPr lang="en-US" sz="2400" dirty="0">
                <a:solidFill>
                  <a:srgbClr val="FFFFFF"/>
                </a:solidFill>
                <a:latin typeface="Arial Narrow"/>
                <a:cs typeface="Arial Narrow"/>
              </a:rPr>
              <a:t>this information, and the fact the bus is running slightly ahead of schedule, the bus driver waits for </a:t>
            </a:r>
            <a:r>
              <a:rPr lang="en-US" sz="2400" dirty="0" smtClean="0">
                <a:solidFill>
                  <a:srgbClr val="FFFFFF"/>
                </a:solidFill>
                <a:latin typeface="Arial Narrow"/>
                <a:cs typeface="Arial Narrow"/>
              </a:rPr>
              <a:t>all connecting passengers to board before departing.</a:t>
            </a:r>
            <a:endParaRPr lang="en-US" sz="2400" dirty="0">
              <a:solidFill>
                <a:srgbClr val="FFFFFF"/>
              </a:solidFill>
              <a:latin typeface="Arial Narrow"/>
              <a:cs typeface="Arial Narrow"/>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7391"/>
            <a:ext cx="5486400" cy="4114800"/>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7" name="Picture 6"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122871458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761811"/>
            <a:ext cx="3305056" cy="4093428"/>
          </a:xfrm>
          <a:prstGeom prst="rect">
            <a:avLst/>
          </a:prstGeom>
          <a:noFill/>
        </p:spPr>
        <p:txBody>
          <a:bodyPr wrap="square" rtlCol="0" anchor="ctr">
            <a:spAutoFit/>
          </a:bodyPr>
          <a:lstStyle/>
          <a:p>
            <a:r>
              <a:rPr lang="en-US" sz="2000" dirty="0">
                <a:solidFill>
                  <a:schemeClr val="bg1"/>
                </a:solidFill>
                <a:latin typeface="Arial"/>
                <a:cs typeface="Arial"/>
              </a:rPr>
              <a:t>A disabled pedestrian uses her phone to communicate with surrounding vehicles and signal system to ensure she has time to cross safely. Lauren is concerned her bus is running late. However, the bus and signal system coordinate to ensure the bus has a green signal when it arrives at the next intersection.</a:t>
            </a:r>
            <a:endParaRPr lang="en-US" sz="2000" dirty="0">
              <a:solidFill>
                <a:schemeClr val="bg1"/>
              </a:solidFill>
              <a:latin typeface="Arial"/>
              <a:cs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9085"/>
            <a:ext cx="5486399" cy="4113106"/>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7" name="Picture 6"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171956772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654364"/>
            <a:ext cx="3210560" cy="2308324"/>
          </a:xfrm>
          <a:prstGeom prst="rect">
            <a:avLst/>
          </a:prstGeom>
          <a:noFill/>
        </p:spPr>
        <p:txBody>
          <a:bodyPr wrap="square" rtlCol="0" anchor="ctr">
            <a:spAutoFit/>
          </a:bodyPr>
          <a:lstStyle/>
          <a:p>
            <a:r>
              <a:rPr lang="en-US" sz="2400" dirty="0">
                <a:solidFill>
                  <a:srgbClr val="FFFFFF"/>
                </a:solidFill>
                <a:latin typeface="Arial Narrow"/>
                <a:cs typeface="Arial Narrow"/>
              </a:rPr>
              <a:t>Thanks to a connected transportation system in constant communication, Lauren has made it to </a:t>
            </a:r>
            <a:r>
              <a:rPr lang="en-US" sz="2400" dirty="0" smtClean="0">
                <a:solidFill>
                  <a:srgbClr val="FFFFFF"/>
                </a:solidFill>
                <a:latin typeface="Arial Narrow"/>
                <a:cs typeface="Arial Narrow"/>
              </a:rPr>
              <a:t/>
            </a:r>
            <a:br>
              <a:rPr lang="en-US" sz="2400" dirty="0" smtClean="0">
                <a:solidFill>
                  <a:srgbClr val="FFFFFF"/>
                </a:solidFill>
                <a:latin typeface="Arial Narrow"/>
                <a:cs typeface="Arial Narrow"/>
              </a:rPr>
            </a:br>
            <a:r>
              <a:rPr lang="en-US" sz="2400" dirty="0" smtClean="0">
                <a:solidFill>
                  <a:srgbClr val="FFFFFF"/>
                </a:solidFill>
                <a:latin typeface="Arial Narrow"/>
                <a:cs typeface="Arial Narrow"/>
              </a:rPr>
              <a:t>her </a:t>
            </a:r>
            <a:r>
              <a:rPr lang="en-US" sz="2400" dirty="0">
                <a:solidFill>
                  <a:srgbClr val="FFFFFF"/>
                </a:solidFill>
                <a:latin typeface="Arial Narrow"/>
                <a:cs typeface="Arial Narrow"/>
              </a:rPr>
              <a:t>meeting with minutes to spare.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8141"/>
            <a:ext cx="5486400" cy="4114800"/>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7" name="Picture 6"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417124202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2023693"/>
            <a:ext cx="3210560" cy="1569660"/>
          </a:xfrm>
          <a:prstGeom prst="rect">
            <a:avLst/>
          </a:prstGeom>
          <a:noFill/>
        </p:spPr>
        <p:txBody>
          <a:bodyPr wrap="square" rtlCol="0" anchor="ctr">
            <a:spAutoFit/>
          </a:bodyPr>
          <a:lstStyle/>
          <a:p>
            <a:r>
              <a:rPr lang="en-US" sz="2400" dirty="0">
                <a:solidFill>
                  <a:schemeClr val="bg1"/>
                </a:solidFill>
                <a:latin typeface="Arial Narrow"/>
                <a:cs typeface="Arial Narrow"/>
              </a:rPr>
              <a:t>This is Lauren. </a:t>
            </a:r>
            <a:endParaRPr lang="en-US" sz="2400" dirty="0" smtClean="0">
              <a:solidFill>
                <a:schemeClr val="bg1"/>
              </a:solidFill>
              <a:latin typeface="Arial Narrow"/>
              <a:cs typeface="Arial Narrow"/>
            </a:endParaRPr>
          </a:p>
          <a:p>
            <a:r>
              <a:rPr lang="en-US" sz="2400" dirty="0" smtClean="0">
                <a:solidFill>
                  <a:schemeClr val="bg1"/>
                </a:solidFill>
                <a:latin typeface="Arial Narrow"/>
                <a:cs typeface="Arial Narrow"/>
              </a:rPr>
              <a:t/>
            </a:r>
            <a:br>
              <a:rPr lang="en-US" sz="2400" dirty="0" smtClean="0">
                <a:solidFill>
                  <a:schemeClr val="bg1"/>
                </a:solidFill>
                <a:latin typeface="Arial Narrow"/>
                <a:cs typeface="Arial Narrow"/>
              </a:rPr>
            </a:br>
            <a:r>
              <a:rPr lang="en-US" sz="2400" dirty="0" smtClean="0">
                <a:solidFill>
                  <a:schemeClr val="bg1"/>
                </a:solidFill>
                <a:latin typeface="Arial Narrow"/>
                <a:cs typeface="Arial Narrow"/>
              </a:rPr>
              <a:t>She </a:t>
            </a:r>
            <a:r>
              <a:rPr lang="en-US" sz="2400" dirty="0">
                <a:solidFill>
                  <a:schemeClr val="bg1"/>
                </a:solidFill>
                <a:latin typeface="Arial Narrow"/>
                <a:cs typeface="Arial Narrow"/>
              </a:rPr>
              <a:t>has an important meeting at work today. </a:t>
            </a:r>
          </a:p>
        </p:txBody>
      </p:sp>
      <p:pic>
        <p:nvPicPr>
          <p:cNvPr id="3" name="Picture 2" descr="Comic_Slid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7391"/>
            <a:ext cx="5486400" cy="4114800"/>
          </a:xfrm>
          <a:prstGeom prst="rect">
            <a:avLst/>
          </a:prstGeom>
        </p:spPr>
      </p:pic>
      <p:sp>
        <p:nvSpPr>
          <p:cNvPr id="8" name="TextBox 7"/>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10" name="Picture 9"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6189828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915697"/>
            <a:ext cx="3305056" cy="3785652"/>
          </a:xfrm>
          <a:prstGeom prst="rect">
            <a:avLst/>
          </a:prstGeom>
          <a:noFill/>
        </p:spPr>
        <p:txBody>
          <a:bodyPr wrap="square" rtlCol="0" anchor="ctr">
            <a:spAutoFit/>
          </a:bodyPr>
          <a:lstStyle/>
          <a:p>
            <a:r>
              <a:rPr lang="en-US" sz="2400" dirty="0">
                <a:solidFill>
                  <a:schemeClr val="bg1"/>
                </a:solidFill>
                <a:latin typeface="Arial Narrow"/>
                <a:cs typeface="Arial Narrow"/>
              </a:rPr>
              <a:t>Lauren </a:t>
            </a:r>
            <a:r>
              <a:rPr lang="en-US" sz="2400" dirty="0" smtClean="0">
                <a:solidFill>
                  <a:schemeClr val="bg1"/>
                </a:solidFill>
                <a:latin typeface="Arial Narrow"/>
                <a:cs typeface="Arial Narrow"/>
              </a:rPr>
              <a:t>is heading to work on a code </a:t>
            </a:r>
            <a:r>
              <a:rPr lang="en-US" sz="2400" dirty="0">
                <a:solidFill>
                  <a:schemeClr val="bg1"/>
                </a:solidFill>
                <a:latin typeface="Arial Narrow"/>
                <a:cs typeface="Arial Narrow"/>
              </a:rPr>
              <a:t>red air quality </a:t>
            </a:r>
            <a:r>
              <a:rPr lang="en-US" sz="2400" dirty="0" smtClean="0">
                <a:solidFill>
                  <a:schemeClr val="bg1"/>
                </a:solidFill>
                <a:latin typeface="Arial Narrow"/>
                <a:cs typeface="Arial Narrow"/>
              </a:rPr>
              <a:t>day. </a:t>
            </a:r>
            <a:r>
              <a:rPr lang="en-US" sz="2400" dirty="0">
                <a:solidFill>
                  <a:schemeClr val="bg1"/>
                </a:solidFill>
                <a:latin typeface="Arial Narrow"/>
                <a:cs typeface="Arial Narrow"/>
              </a:rPr>
              <a:t>S</a:t>
            </a:r>
            <a:r>
              <a:rPr lang="en-US" sz="2400" dirty="0" smtClean="0">
                <a:solidFill>
                  <a:schemeClr val="bg1"/>
                </a:solidFill>
                <a:latin typeface="Arial Narrow"/>
                <a:cs typeface="Arial Narrow"/>
              </a:rPr>
              <a:t>he </a:t>
            </a:r>
            <a:r>
              <a:rPr lang="en-US" sz="2400" dirty="0">
                <a:solidFill>
                  <a:schemeClr val="bg1"/>
                </a:solidFill>
                <a:latin typeface="Arial Narrow"/>
                <a:cs typeface="Arial Narrow"/>
              </a:rPr>
              <a:t>looks at her </a:t>
            </a:r>
            <a:r>
              <a:rPr lang="en-US" sz="2400" dirty="0" err="1" smtClean="0">
                <a:solidFill>
                  <a:schemeClr val="bg1"/>
                </a:solidFill>
                <a:latin typeface="Arial Narrow"/>
                <a:cs typeface="Arial Narrow"/>
              </a:rPr>
              <a:t>i</a:t>
            </a:r>
            <a:r>
              <a:rPr lang="en-US" sz="2400" dirty="0" err="1">
                <a:solidFill>
                  <a:schemeClr val="bg1"/>
                </a:solidFill>
                <a:latin typeface="Arial Narrow"/>
                <a:cs typeface="Arial Narrow"/>
              </a:rPr>
              <a:t>P</a:t>
            </a:r>
            <a:r>
              <a:rPr lang="en-US" sz="2400" dirty="0" err="1" smtClean="0">
                <a:solidFill>
                  <a:schemeClr val="bg1"/>
                </a:solidFill>
                <a:latin typeface="Arial Narrow"/>
                <a:cs typeface="Arial Narrow"/>
              </a:rPr>
              <a:t>ad</a:t>
            </a:r>
            <a:r>
              <a:rPr lang="en-US" sz="2400" dirty="0" smtClean="0">
                <a:solidFill>
                  <a:schemeClr val="bg1"/>
                </a:solidFill>
                <a:latin typeface="Arial Narrow"/>
                <a:cs typeface="Arial Narrow"/>
              </a:rPr>
              <a:t> </a:t>
            </a:r>
            <a:r>
              <a:rPr lang="en-US" sz="2400" dirty="0">
                <a:solidFill>
                  <a:schemeClr val="bg1"/>
                </a:solidFill>
                <a:latin typeface="Arial Narrow"/>
                <a:cs typeface="Arial Narrow"/>
              </a:rPr>
              <a:t>and chooses </a:t>
            </a:r>
            <a:r>
              <a:rPr lang="en-US" sz="2400" dirty="0" smtClean="0">
                <a:solidFill>
                  <a:schemeClr val="bg1"/>
                </a:solidFill>
                <a:latin typeface="Arial Narrow"/>
                <a:cs typeface="Arial Narrow"/>
              </a:rPr>
              <a:t>the </a:t>
            </a:r>
            <a:r>
              <a:rPr lang="en-US" sz="2400" dirty="0">
                <a:solidFill>
                  <a:schemeClr val="bg1"/>
                </a:solidFill>
                <a:latin typeface="Arial Narrow"/>
                <a:cs typeface="Arial Narrow"/>
              </a:rPr>
              <a:t>least polluting travel </a:t>
            </a:r>
            <a:r>
              <a:rPr lang="en-US" sz="2400" dirty="0" smtClean="0">
                <a:solidFill>
                  <a:schemeClr val="bg1"/>
                </a:solidFill>
                <a:latin typeface="Arial Narrow"/>
                <a:cs typeface="Arial Narrow"/>
              </a:rPr>
              <a:t>route </a:t>
            </a:r>
            <a:r>
              <a:rPr lang="en-US" sz="2400" dirty="0">
                <a:solidFill>
                  <a:schemeClr val="bg1"/>
                </a:solidFill>
                <a:latin typeface="Arial Narrow"/>
                <a:cs typeface="Arial Narrow"/>
              </a:rPr>
              <a:t>which has </a:t>
            </a:r>
            <a:r>
              <a:rPr lang="en-US" sz="2400" dirty="0" smtClean="0">
                <a:solidFill>
                  <a:schemeClr val="bg1"/>
                </a:solidFill>
                <a:latin typeface="Arial Narrow"/>
                <a:cs typeface="Arial Narrow"/>
              </a:rPr>
              <a:t>fewest number of </a:t>
            </a:r>
            <a:r>
              <a:rPr lang="en-US" sz="2400" dirty="0">
                <a:solidFill>
                  <a:schemeClr val="bg1"/>
                </a:solidFill>
                <a:latin typeface="Arial Narrow"/>
                <a:cs typeface="Arial Narrow"/>
              </a:rPr>
              <a:t>stops and </a:t>
            </a:r>
            <a:r>
              <a:rPr lang="en-US" sz="2400" dirty="0" smtClean="0">
                <a:solidFill>
                  <a:schemeClr val="bg1"/>
                </a:solidFill>
                <a:latin typeface="Arial Narrow"/>
                <a:cs typeface="Arial Narrow"/>
              </a:rPr>
              <a:t>starts. </a:t>
            </a:r>
            <a:r>
              <a:rPr lang="en-US" sz="2400" dirty="0">
                <a:solidFill>
                  <a:schemeClr val="bg1"/>
                </a:solidFill>
                <a:latin typeface="Arial Narrow"/>
                <a:cs typeface="Arial Narrow"/>
              </a:rPr>
              <a:t>Unlike today’s </a:t>
            </a:r>
            <a:r>
              <a:rPr lang="en-US" sz="2400" dirty="0" smtClean="0">
                <a:solidFill>
                  <a:schemeClr val="bg1"/>
                </a:solidFill>
                <a:latin typeface="Arial Narrow"/>
                <a:cs typeface="Arial Narrow"/>
              </a:rPr>
              <a:t>applications, </a:t>
            </a:r>
            <a:r>
              <a:rPr lang="en-US" sz="2400" dirty="0">
                <a:solidFill>
                  <a:schemeClr val="bg1"/>
                </a:solidFill>
                <a:latin typeface="Arial Narrow"/>
                <a:cs typeface="Arial Narrow"/>
              </a:rPr>
              <a:t>Lauren is able to get multimodal travel data at one time.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 y="748141"/>
            <a:ext cx="5496560" cy="4121904"/>
          </a:xfrm>
          <a:prstGeom prst="rect">
            <a:avLst/>
          </a:prstGeom>
        </p:spPr>
      </p:pic>
      <p:sp>
        <p:nvSpPr>
          <p:cNvPr id="7" name="TextBox 6"/>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26277913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285028"/>
            <a:ext cx="3210560" cy="3046988"/>
          </a:xfrm>
          <a:prstGeom prst="rect">
            <a:avLst/>
          </a:prstGeom>
          <a:noFill/>
        </p:spPr>
        <p:txBody>
          <a:bodyPr wrap="square" rtlCol="0" anchor="ctr">
            <a:spAutoFit/>
          </a:bodyPr>
          <a:lstStyle/>
          <a:p>
            <a:r>
              <a:rPr lang="en-US" sz="2400" dirty="0">
                <a:solidFill>
                  <a:schemeClr val="bg1"/>
                </a:solidFill>
                <a:latin typeface=""/>
              </a:rPr>
              <a:t>Because of increasing pollution levels along Lauren’s route, she is asked to adjust her speed to avoid a potential traffic jam. Lauren’s car will give off fewer emissions. </a:t>
            </a:r>
            <a:endParaRPr lang="en-US" sz="2400" dirty="0">
              <a:solidFill>
                <a:schemeClr val="bg1"/>
              </a:solidFill>
              <a:latin typeface=""/>
              <a:cs typeface="Arial Narrow"/>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8141"/>
            <a:ext cx="5485400" cy="4114050"/>
          </a:xfrm>
          <a:prstGeom prst="rect">
            <a:avLst/>
          </a:prstGeom>
        </p:spPr>
      </p:pic>
      <p:sp>
        <p:nvSpPr>
          <p:cNvPr id="7" name="TextBox 6"/>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5048239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469693"/>
            <a:ext cx="3210560" cy="2677656"/>
          </a:xfrm>
          <a:prstGeom prst="rect">
            <a:avLst/>
          </a:prstGeom>
          <a:noFill/>
        </p:spPr>
        <p:txBody>
          <a:bodyPr wrap="square" rtlCol="0" anchor="ctr">
            <a:spAutoFit/>
          </a:bodyPr>
          <a:lstStyle/>
          <a:p>
            <a:r>
              <a:rPr lang="en-US" sz="2400" dirty="0">
                <a:solidFill>
                  <a:schemeClr val="bg1"/>
                </a:solidFill>
                <a:latin typeface="Arial Narrow"/>
                <a:cs typeface="Arial Narrow"/>
              </a:rPr>
              <a:t>The message telling Lauren to adjust her speed is coming from a special Eco-Traffic Signal that helps optimize vehicle speeds so that they produce fewer emissions.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 y="748142"/>
            <a:ext cx="5486084" cy="4114048"/>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26458877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285028"/>
            <a:ext cx="3352800" cy="3046988"/>
          </a:xfrm>
          <a:prstGeom prst="rect">
            <a:avLst/>
          </a:prstGeom>
          <a:noFill/>
        </p:spPr>
        <p:txBody>
          <a:bodyPr wrap="square" rtlCol="0" anchor="ctr">
            <a:spAutoFit/>
          </a:bodyPr>
          <a:lstStyle/>
          <a:p>
            <a:r>
              <a:rPr lang="en-US" sz="2400" dirty="0" smtClean="0">
                <a:solidFill>
                  <a:srgbClr val="FFFFFF"/>
                </a:solidFill>
                <a:latin typeface="Arial Narrow"/>
                <a:cs typeface="Arial Narrow"/>
              </a:rPr>
              <a:t>Lauren sees an incident ahead. </a:t>
            </a:r>
          </a:p>
          <a:p>
            <a:endParaRPr lang="en-US" sz="2400" dirty="0">
              <a:solidFill>
                <a:srgbClr val="FFFFFF"/>
              </a:solidFill>
              <a:latin typeface="Arial Narrow"/>
              <a:cs typeface="Arial Narrow"/>
            </a:endParaRPr>
          </a:p>
          <a:p>
            <a:r>
              <a:rPr lang="en-US" sz="2400" dirty="0" smtClean="0">
                <a:solidFill>
                  <a:srgbClr val="FFFFFF"/>
                </a:solidFill>
                <a:latin typeface="Arial Narrow"/>
                <a:cs typeface="Arial Narrow"/>
              </a:rPr>
              <a:t>First </a:t>
            </a:r>
            <a:r>
              <a:rPr lang="en-US" sz="2400" dirty="0">
                <a:solidFill>
                  <a:srgbClr val="FFFFFF"/>
                </a:solidFill>
                <a:latin typeface="Arial Narrow"/>
                <a:cs typeface="Arial Narrow"/>
              </a:rPr>
              <a:t>responders are already on the way because of a </a:t>
            </a:r>
            <a:r>
              <a:rPr lang="en-US" sz="2400" dirty="0" smtClean="0">
                <a:solidFill>
                  <a:srgbClr val="FFFFFF"/>
                </a:solidFill>
                <a:latin typeface="Arial Narrow"/>
                <a:cs typeface="Arial Narrow"/>
              </a:rPr>
              <a:t>wireless </a:t>
            </a:r>
            <a:r>
              <a:rPr lang="en-US" sz="2400" dirty="0">
                <a:solidFill>
                  <a:srgbClr val="FFFFFF"/>
                </a:solidFill>
                <a:latin typeface="Arial Narrow"/>
                <a:cs typeface="Arial Narrow"/>
              </a:rPr>
              <a:t>mayday message sent from the </a:t>
            </a:r>
            <a:r>
              <a:rPr lang="en-US" sz="2400" dirty="0" smtClean="0">
                <a:solidFill>
                  <a:srgbClr val="FFFFFF"/>
                </a:solidFill>
                <a:latin typeface="Arial Narrow"/>
                <a:cs typeface="Arial Narrow"/>
              </a:rPr>
              <a:t>crashed vehicle</a:t>
            </a:r>
            <a:r>
              <a:rPr lang="en-US" sz="2400" dirty="0">
                <a:solidFill>
                  <a:srgbClr val="FFFFFF"/>
                </a:solidFill>
                <a:latin typeface="Arial Narrow"/>
                <a:cs typeface="Arial Narrow"/>
              </a:rPr>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29" y="748141"/>
            <a:ext cx="5539193" cy="4098226"/>
          </a:xfrm>
          <a:prstGeom prst="rect">
            <a:avLst/>
          </a:prstGeom>
        </p:spPr>
      </p:pic>
      <p:sp>
        <p:nvSpPr>
          <p:cNvPr id="7" name="TextBox 6"/>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27912264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1654359"/>
            <a:ext cx="3210560" cy="2308324"/>
          </a:xfrm>
          <a:prstGeom prst="rect">
            <a:avLst/>
          </a:prstGeom>
          <a:noFill/>
        </p:spPr>
        <p:txBody>
          <a:bodyPr wrap="square" rtlCol="0" anchor="ctr">
            <a:spAutoFit/>
          </a:bodyPr>
          <a:lstStyle/>
          <a:p>
            <a:r>
              <a:rPr lang="en-US" sz="2400" dirty="0">
                <a:solidFill>
                  <a:srgbClr val="FFFFFF"/>
                </a:solidFill>
                <a:latin typeface="Arial Narrow"/>
                <a:cs typeface="Arial Narrow"/>
              </a:rPr>
              <a:t>Lauren’s car warns her of a queue ahead due to stalled vehicle on the right lane, and suggests an alternate route that includes parking and public transportation.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48141"/>
            <a:ext cx="5486399" cy="4114089"/>
          </a:xfrm>
          <a:prstGeom prst="rect">
            <a:avLst/>
          </a:prstGeom>
        </p:spPr>
      </p:pic>
      <p:sp>
        <p:nvSpPr>
          <p:cNvPr id="7" name="TextBox 6"/>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209277437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731032"/>
            <a:ext cx="3423920" cy="4154983"/>
          </a:xfrm>
          <a:prstGeom prst="rect">
            <a:avLst/>
          </a:prstGeom>
          <a:noFill/>
        </p:spPr>
        <p:txBody>
          <a:bodyPr wrap="square" rtlCol="0" anchor="ctr">
            <a:spAutoFit/>
          </a:bodyPr>
          <a:lstStyle/>
          <a:p>
            <a:r>
              <a:rPr lang="en-US" sz="2400" dirty="0">
                <a:solidFill>
                  <a:srgbClr val="FFFFFF"/>
                </a:solidFill>
                <a:latin typeface="Arial Narrow"/>
                <a:cs typeface="Arial Narrow"/>
              </a:rPr>
              <a:t>Lauren </a:t>
            </a:r>
            <a:r>
              <a:rPr lang="en-US" sz="2400" dirty="0" smtClean="0">
                <a:solidFill>
                  <a:srgbClr val="FFFFFF"/>
                </a:solidFill>
                <a:latin typeface="Arial Narrow"/>
                <a:cs typeface="Arial Narrow"/>
              </a:rPr>
              <a:t>parks her car and uses </a:t>
            </a:r>
            <a:r>
              <a:rPr lang="en-US" sz="2400" dirty="0">
                <a:solidFill>
                  <a:srgbClr val="FFFFFF"/>
                </a:solidFill>
                <a:latin typeface="Arial Narrow"/>
                <a:cs typeface="Arial Narrow"/>
              </a:rPr>
              <a:t>an app on her </a:t>
            </a:r>
            <a:r>
              <a:rPr lang="en-US" sz="2400" dirty="0" smtClean="0">
                <a:solidFill>
                  <a:srgbClr val="FFFFFF"/>
                </a:solidFill>
                <a:latin typeface="Arial Narrow"/>
                <a:cs typeface="Arial Narrow"/>
              </a:rPr>
              <a:t>tablet </a:t>
            </a:r>
            <a:r>
              <a:rPr lang="en-US" sz="2400" dirty="0" smtClean="0">
                <a:solidFill>
                  <a:srgbClr val="FFFFFF"/>
                </a:solidFill>
                <a:latin typeface="Arial Narrow"/>
                <a:cs typeface="Arial Narrow"/>
              </a:rPr>
              <a:t>to determine </a:t>
            </a:r>
            <a:r>
              <a:rPr lang="en-US" sz="2400" dirty="0">
                <a:solidFill>
                  <a:srgbClr val="FFFFFF"/>
                </a:solidFill>
                <a:latin typeface="Arial Narrow"/>
                <a:cs typeface="Arial Narrow"/>
              </a:rPr>
              <a:t>all the public transportation options available to </a:t>
            </a:r>
            <a:r>
              <a:rPr lang="en-US" sz="2400" dirty="0" smtClean="0">
                <a:solidFill>
                  <a:srgbClr val="FFFFFF"/>
                </a:solidFill>
                <a:latin typeface="Arial Narrow"/>
                <a:cs typeface="Arial Narrow"/>
              </a:rPr>
              <a:t>her, including </a:t>
            </a:r>
            <a:r>
              <a:rPr lang="en-US" sz="2400" dirty="0" smtClean="0">
                <a:solidFill>
                  <a:srgbClr val="FFFFFF"/>
                </a:solidFill>
                <a:latin typeface="Arial Narrow"/>
                <a:cs typeface="Arial Narrow"/>
              </a:rPr>
              <a:t>bus, subway, commuter rail, </a:t>
            </a:r>
            <a:r>
              <a:rPr lang="en-US" sz="2400" dirty="0" err="1" smtClean="0">
                <a:solidFill>
                  <a:srgbClr val="FFFFFF"/>
                </a:solidFill>
                <a:latin typeface="Arial Narrow"/>
                <a:cs typeface="Arial Narrow"/>
              </a:rPr>
              <a:t>paratransit</a:t>
            </a:r>
            <a:r>
              <a:rPr lang="en-US" sz="2400" dirty="0">
                <a:solidFill>
                  <a:srgbClr val="FFFFFF"/>
                </a:solidFill>
                <a:latin typeface="Arial Narrow"/>
                <a:cs typeface="Arial Narrow"/>
              </a:rPr>
              <a:t>, </a:t>
            </a:r>
            <a:r>
              <a:rPr lang="en-US" sz="2400" dirty="0" smtClean="0">
                <a:solidFill>
                  <a:srgbClr val="FFFFFF"/>
                </a:solidFill>
                <a:latin typeface="Arial Narrow"/>
                <a:cs typeface="Arial Narrow"/>
              </a:rPr>
              <a:t>ride sharing, and taxi.</a:t>
            </a:r>
            <a:endParaRPr lang="en-US" sz="2400" dirty="0">
              <a:solidFill>
                <a:srgbClr val="FFFFFF"/>
              </a:solidFill>
              <a:latin typeface="Arial Narrow"/>
              <a:cs typeface="Arial Narrow"/>
            </a:endParaRPr>
          </a:p>
          <a:p>
            <a:r>
              <a:rPr lang="en-US" sz="2400" dirty="0">
                <a:solidFill>
                  <a:srgbClr val="FFFFFF"/>
                </a:solidFill>
                <a:latin typeface="Arial Narrow"/>
                <a:cs typeface="Arial Narrow"/>
              </a:rPr>
              <a:t> </a:t>
            </a:r>
          </a:p>
          <a:p>
            <a:r>
              <a:rPr lang="en-US" sz="2400" dirty="0">
                <a:solidFill>
                  <a:srgbClr val="FFFFFF"/>
                </a:solidFill>
                <a:latin typeface="Arial Narrow"/>
                <a:cs typeface="Arial Narrow"/>
              </a:rPr>
              <a:t>Lauren says bye to her car and </a:t>
            </a:r>
            <a:r>
              <a:rPr lang="en-US" sz="2400" dirty="0" smtClean="0">
                <a:solidFill>
                  <a:srgbClr val="FFFFFF"/>
                </a:solidFill>
                <a:latin typeface="Arial Narrow"/>
                <a:cs typeface="Arial Narrow"/>
              </a:rPr>
              <a:t>takes </a:t>
            </a:r>
            <a:r>
              <a:rPr lang="en-US" sz="2400" dirty="0">
                <a:solidFill>
                  <a:srgbClr val="FFFFFF"/>
                </a:solidFill>
                <a:latin typeface="Arial Narrow"/>
                <a:cs typeface="Arial Narrow"/>
              </a:rPr>
              <a:t>the train.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48142"/>
            <a:ext cx="5486085" cy="4114050"/>
          </a:xfrm>
          <a:prstGeom prst="rect">
            <a:avLst/>
          </a:prstGeom>
        </p:spPr>
      </p:pic>
      <p:sp>
        <p:nvSpPr>
          <p:cNvPr id="6" name="TextBox 5"/>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7" name="Picture 6"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95024520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86400" y="0"/>
            <a:ext cx="3657600" cy="5641975"/>
          </a:xfrm>
          <a:prstGeom prst="rect">
            <a:avLst/>
          </a:prstGeom>
          <a:solidFill>
            <a:srgbClr val="FF89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86400" y="748141"/>
            <a:ext cx="3657600" cy="41140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5720080" y="2208357"/>
            <a:ext cx="3332480" cy="1200329"/>
          </a:xfrm>
          <a:prstGeom prst="rect">
            <a:avLst/>
          </a:prstGeom>
          <a:noFill/>
        </p:spPr>
        <p:txBody>
          <a:bodyPr wrap="square" rtlCol="0" anchor="ctr">
            <a:spAutoFit/>
          </a:bodyPr>
          <a:lstStyle/>
          <a:p>
            <a:r>
              <a:rPr lang="en-US" sz="2400" dirty="0" smtClean="0">
                <a:solidFill>
                  <a:srgbClr val="FFFFFF"/>
                </a:solidFill>
                <a:latin typeface="Arial Narrow"/>
                <a:cs typeface="Arial Narrow"/>
              </a:rPr>
              <a:t>While on the train, Lauren </a:t>
            </a:r>
            <a:r>
              <a:rPr lang="en-US" sz="2400" dirty="0">
                <a:solidFill>
                  <a:srgbClr val="FFFFFF"/>
                </a:solidFill>
                <a:latin typeface="Arial Narrow"/>
                <a:cs typeface="Arial Narrow"/>
              </a:rPr>
              <a:t>uses her smartphone to check her next connection. </a:t>
            </a:r>
          </a:p>
        </p:txBody>
      </p:sp>
      <p:pic>
        <p:nvPicPr>
          <p:cNvPr id="2" name="Picture 1" descr="Comic_Slide8.jpg"/>
          <p:cNvPicPr>
            <a:picLocks noChangeAspect="1"/>
          </p:cNvPicPr>
          <p:nvPr/>
        </p:nvPicPr>
        <p:blipFill rotWithShape="1">
          <a:blip r:embed="rId3">
            <a:extLst>
              <a:ext uri="{28A0092B-C50C-407E-A947-70E740481C1C}">
                <a14:useLocalDpi xmlns:a14="http://schemas.microsoft.com/office/drawing/2010/main" val="0"/>
              </a:ext>
            </a:extLst>
          </a:blip>
          <a:srcRect l="9964" r="1476"/>
          <a:stretch/>
        </p:blipFill>
        <p:spPr>
          <a:xfrm>
            <a:off x="0" y="749841"/>
            <a:ext cx="5486400" cy="4119056"/>
          </a:xfrm>
          <a:prstGeom prst="rect">
            <a:avLst/>
          </a:prstGeom>
        </p:spPr>
      </p:pic>
      <p:sp>
        <p:nvSpPr>
          <p:cNvPr id="7" name="TextBox 6"/>
          <p:cNvSpPr txBox="1"/>
          <p:nvPr/>
        </p:nvSpPr>
        <p:spPr>
          <a:xfrm>
            <a:off x="76200" y="5313765"/>
            <a:ext cx="2590800" cy="215444"/>
          </a:xfrm>
          <a:prstGeom prst="rect">
            <a:avLst/>
          </a:prstGeom>
          <a:noFill/>
        </p:spPr>
        <p:txBody>
          <a:bodyPr wrap="square" rtlCol="0">
            <a:spAutoFit/>
          </a:bodyPr>
          <a:lstStyle/>
          <a:p>
            <a:pPr>
              <a:buNone/>
            </a:pPr>
            <a:r>
              <a:rPr lang="en-US" sz="800" i="0" dirty="0" smtClean="0">
                <a:solidFill>
                  <a:schemeClr val="tx1"/>
                </a:solidFill>
              </a:rPr>
              <a:t>Image Source:</a:t>
            </a:r>
            <a:r>
              <a:rPr lang="en-US" sz="800" i="0" baseline="0" dirty="0" smtClean="0">
                <a:solidFill>
                  <a:schemeClr val="tx1"/>
                </a:solidFill>
              </a:rPr>
              <a:t> </a:t>
            </a:r>
            <a:r>
              <a:rPr lang="en-US" sz="800" i="0" baseline="0" dirty="0" err="1" smtClean="0">
                <a:solidFill>
                  <a:schemeClr val="tx1"/>
                </a:solidFill>
              </a:rPr>
              <a:t>Thinkstock</a:t>
            </a:r>
            <a:r>
              <a:rPr lang="en-US" sz="800" i="0" baseline="0" dirty="0" smtClean="0">
                <a:solidFill>
                  <a:schemeClr val="tx1"/>
                </a:solidFill>
              </a:rPr>
              <a:t>/USDOT</a:t>
            </a:r>
            <a:endParaRPr lang="en-US" sz="800" i="0" dirty="0" smtClean="0">
              <a:solidFill>
                <a:schemeClr val="tx1"/>
              </a:solidFill>
            </a:endParaRPr>
          </a:p>
        </p:txBody>
      </p:sp>
      <p:pic>
        <p:nvPicPr>
          <p:cNvPr id="8" name="Picture 7" descr="DOT_RITA_ITS_white.ai"/>
          <p:cNvPicPr>
            <a:picLocks noChangeAspect="1"/>
          </p:cNvPicPr>
          <p:nvPr/>
        </p:nvPicPr>
        <p:blipFill rotWithShape="1">
          <a:blip r:embed="rId4">
            <a:extLst>
              <a:ext uri="{28A0092B-C50C-407E-A947-70E740481C1C}">
                <a14:useLocalDpi xmlns:a14="http://schemas.microsoft.com/office/drawing/2010/main" val="0"/>
              </a:ext>
            </a:extLst>
          </a:blip>
          <a:srcRect l="11419" t="34031" r="25426" b="55346"/>
          <a:stretch/>
        </p:blipFill>
        <p:spPr>
          <a:xfrm>
            <a:off x="6090920" y="4945130"/>
            <a:ext cx="2934216" cy="638742"/>
          </a:xfrm>
          <a:prstGeom prst="rect">
            <a:avLst/>
          </a:prstGeom>
        </p:spPr>
      </p:pic>
    </p:spTree>
    <p:extLst>
      <p:ext uri="{BB962C8B-B14F-4D97-AF65-F5344CB8AC3E}">
        <p14:creationId xmlns:p14="http://schemas.microsoft.com/office/powerpoint/2010/main" val="125207083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16542</TotalTime>
  <Words>449</Words>
  <Application>Microsoft Macintosh PowerPoint</Application>
  <PresentationFormat>Custom</PresentationFormat>
  <Paragraphs>45</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Tammy Black</dc:creator>
  <cp:lastModifiedBy>Christopher Mangan</cp:lastModifiedBy>
  <cp:revision>126</cp:revision>
  <dcterms:created xsi:type="dcterms:W3CDTF">2012-04-20T14:00:17Z</dcterms:created>
  <dcterms:modified xsi:type="dcterms:W3CDTF">2014-01-28T20:47:13Z</dcterms:modified>
</cp:coreProperties>
</file>