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44"/>
  </p:notesMasterIdLst>
  <p:sldIdLst>
    <p:sldId id="256" r:id="rId2"/>
    <p:sldId id="338" r:id="rId3"/>
    <p:sldId id="344" r:id="rId4"/>
    <p:sldId id="345" r:id="rId5"/>
    <p:sldId id="283" r:id="rId6"/>
    <p:sldId id="383" r:id="rId7"/>
    <p:sldId id="347" r:id="rId8"/>
    <p:sldId id="386" r:id="rId9"/>
    <p:sldId id="388" r:id="rId10"/>
    <p:sldId id="389" r:id="rId11"/>
    <p:sldId id="339" r:id="rId12"/>
    <p:sldId id="385" r:id="rId13"/>
    <p:sldId id="375" r:id="rId14"/>
    <p:sldId id="374" r:id="rId15"/>
    <p:sldId id="365" r:id="rId16"/>
    <p:sldId id="376" r:id="rId17"/>
    <p:sldId id="366" r:id="rId18"/>
    <p:sldId id="372" r:id="rId19"/>
    <p:sldId id="373" r:id="rId20"/>
    <p:sldId id="358" r:id="rId21"/>
    <p:sldId id="362" r:id="rId22"/>
    <p:sldId id="361" r:id="rId23"/>
    <p:sldId id="363" r:id="rId24"/>
    <p:sldId id="356" r:id="rId25"/>
    <p:sldId id="357" r:id="rId26"/>
    <p:sldId id="355" r:id="rId27"/>
    <p:sldId id="364" r:id="rId28"/>
    <p:sldId id="377" r:id="rId29"/>
    <p:sldId id="369" r:id="rId30"/>
    <p:sldId id="367" r:id="rId31"/>
    <p:sldId id="353" r:id="rId32"/>
    <p:sldId id="378" r:id="rId33"/>
    <p:sldId id="387" r:id="rId34"/>
    <p:sldId id="370" r:id="rId35"/>
    <p:sldId id="359" r:id="rId36"/>
    <p:sldId id="379" r:id="rId37"/>
    <p:sldId id="354" r:id="rId38"/>
    <p:sldId id="368" r:id="rId39"/>
    <p:sldId id="296" r:id="rId40"/>
    <p:sldId id="384" r:id="rId41"/>
    <p:sldId id="349" r:id="rId42"/>
    <p:sldId id="382" r:id="rId43"/>
  </p:sldIdLst>
  <p:sldSz cx="9144000" cy="6858000" type="screen4x3"/>
  <p:notesSz cx="7010400" cy="9296400"/>
  <p:custDataLst>
    <p:tags r:id="rId4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san Walker" initials="SSW" lastIdx="12" clrIdx="0"/>
  <p:cmAuthor id="1" name="Dwight Shank" initials="DS" lastIdx="4" clrIdx="1">
    <p:extLst>
      <p:ext uri="{19B8F6BF-5375-455C-9EA6-DF929625EA0E}">
        <p15:presenceInfo xmlns:p15="http://schemas.microsoft.com/office/powerpoint/2012/main" userId="9abe56fc5838280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2" autoAdjust="0"/>
    <p:restoredTop sz="55894" autoAdjust="0"/>
  </p:normalViewPr>
  <p:slideViewPr>
    <p:cSldViewPr>
      <p:cViewPr varScale="1">
        <p:scale>
          <a:sx n="49" d="100"/>
          <a:sy n="49" d="100"/>
        </p:scale>
        <p:origin x="2482"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9330"/>
    </p:cViewPr>
  </p:sorterViewPr>
  <p:notesViewPr>
    <p:cSldViewPr>
      <p:cViewPr varScale="1">
        <p:scale>
          <a:sx n="79" d="100"/>
          <a:sy n="79" d="100"/>
        </p:scale>
        <p:origin x="378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pPr>
              <a:defRPr/>
            </a:pPr>
            <a:fld id="{42E9D5BB-4321-4859-94AD-FD0F05733D51}" type="datetimeFigureOut">
              <a:rPr lang="en-US"/>
              <a:pPr>
                <a:defRPr/>
              </a:pPr>
              <a:t>3/1/2017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pPr>
              <a:defRPr/>
            </a:pPr>
            <a:fld id="{A7AEBA62-FE96-40D5-94EA-5FB9199613F4}" type="slidenum">
              <a:rPr lang="en-US"/>
              <a:pPr>
                <a:defRPr/>
              </a:pPr>
              <a:t>‹#›</a:t>
            </a:fld>
            <a:endParaRPr lang="en-US"/>
          </a:p>
        </p:txBody>
      </p:sp>
    </p:spTree>
    <p:extLst>
      <p:ext uri="{BB962C8B-B14F-4D97-AF65-F5344CB8AC3E}">
        <p14:creationId xmlns:p14="http://schemas.microsoft.com/office/powerpoint/2010/main" val="33180356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fr.slideshare.net/Franciel/georgia-navigator-51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AEBA62-FE96-40D5-94EA-5FB9199613F4}" type="slidenum">
              <a:rPr lang="en-US" smtClean="0"/>
              <a:pPr>
                <a:defRPr/>
              </a:pPr>
              <a:t>1</a:t>
            </a:fld>
            <a:endParaRPr lang="en-US"/>
          </a:p>
        </p:txBody>
      </p:sp>
    </p:spTree>
    <p:extLst>
      <p:ext uri="{BB962C8B-B14F-4D97-AF65-F5344CB8AC3E}">
        <p14:creationId xmlns:p14="http://schemas.microsoft.com/office/powerpoint/2010/main" val="860360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1181100" y="695325"/>
            <a:ext cx="4649788" cy="3486150"/>
          </a:xfrm>
          <a:noFill/>
          <a:ln>
            <a:solidFill>
              <a:srgbClr val="000000"/>
            </a:solidFill>
            <a:miter lim="800000"/>
            <a:headEnd/>
            <a:tailEnd/>
          </a:ln>
        </p:spPr>
      </p:sp>
      <p:sp>
        <p:nvSpPr>
          <p:cNvPr id="39939" name="Rectangle 3"/>
          <p:cNvSpPr>
            <a:spLocks noGrp="1" noChangeArrowheads="1"/>
          </p:cNvSpPr>
          <p:nvPr>
            <p:ph type="body" idx="1"/>
          </p:nvPr>
        </p:nvSpPr>
        <p:spPr bwMode="auto">
          <a:xfrm>
            <a:off x="701040" y="4415790"/>
            <a:ext cx="5608320" cy="4184994"/>
          </a:xfrm>
          <a:noFill/>
        </p:spPr>
        <p:txBody>
          <a:bodyPr wrap="square" lIns="90876" tIns="45439" rIns="90876" bIns="45439" numCol="1" anchor="t" anchorCtr="0" compatLnSpc="1">
            <a:prstTxWarp prst="textNoShape">
              <a:avLst/>
            </a:prstTxWarp>
            <a:normAutofit fontScale="5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Purpose of Slide: Introduce current research and development in Automated Vehicles</a:t>
            </a:r>
          </a:p>
          <a:p>
            <a:endParaRPr lang="en-US" dirty="0" smtClean="0"/>
          </a:p>
          <a:p>
            <a:r>
              <a:rPr lang="en-US" dirty="0" smtClean="0"/>
              <a:t>Key Message: Development</a:t>
            </a:r>
            <a:r>
              <a:rPr lang="en-US" baseline="0" dirty="0" smtClean="0"/>
              <a:t> of capability for automation resident on cars to take over some or all of the driving task is advancing rapidly.</a:t>
            </a:r>
            <a:endParaRPr lang="en-US" dirty="0" smtClean="0"/>
          </a:p>
          <a:p>
            <a:endParaRPr lang="en-US" dirty="0" smtClean="0"/>
          </a:p>
          <a:p>
            <a:r>
              <a:rPr lang="en-US" dirty="0" smtClean="0"/>
              <a:t>Time on Chart: 1 minutes</a:t>
            </a:r>
          </a:p>
          <a:p>
            <a:endParaRPr lang="en-US" dirty="0" smtClean="0"/>
          </a:p>
          <a:p>
            <a:pPr eaLnBrk="1" hangingPunct="1">
              <a:spcBef>
                <a:spcPct val="0"/>
              </a:spcBef>
              <a:buFont typeface="Wingdings" pitchFamily="2" charset="2"/>
              <a:buNone/>
            </a:pPr>
            <a:r>
              <a:rPr lang="en-US" dirty="0" smtClean="0"/>
              <a:t>Suggested Comments:  Development of automated driving capability has been a concept being considered since at least the 1930s,</a:t>
            </a:r>
            <a:r>
              <a:rPr lang="en-US" baseline="0" dirty="0" smtClean="0"/>
              <a:t> with major research initiatives taking place in the 1970s and the 1990s.   Capabilities such as cruise control and lane-keeping have been gradually introduced to where some cars can operate in certain circumstances without driver control. In 2016, trials of prototypes began in limited areas where cars would take passengers from origin to destination without driver action.</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SAE International, originally know as the Society of Automotive Engineers (SAE), categorizes the level of automation between Level 0 and Level 5.  Level 0 includes no automated control.  Level 5, which is fully autonomous, leaves control of the vehicle entirely to the automated control.  The intermediate levels share responsibility for control of the car between the vehicle and the driver.  The car increasingly senses its environment, determines needed actions, and controls the vehicle.  Sensing is done using a variety of cameras, radar, and vehicle motion detection.  Determination of needed actions is accomplished using computing capability on the car with specially-designed logic. The control of the vehicle is done with actuators previously controlled through driver controls including steering, acceleration, and braking.</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A majority of crashes involve human error.  In gradually taking the control of the car away from the human driver, a significant number of these crashes can be avoided.  Enabling the legal and insurance support for the crashes that continue to occur or new types that may be introduced is an issue being considered in many locations including insurance companies, auto manufacturers, and lawyers offices, and legislatures.</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Currently, Automated Vehicles rely on the capabilities resident on the vehicle with limited or no reliance on Connected Vehicle resources.  The CVRIA specifically excludes inclusion of vehicle control.  The incorporation of Connected Vehicle capabilities including safety information has potential to reduce exposure to crash scenarios that on-vehicle sensors cannot fully mitigate.  For example, an automated vehicle in a line of vehicles that include a high vehicle may only be able to detect the vehicles behind the high vehicle.  An emergency stop by a vehicle ahead of the high vehicle could not be detected until the high vehicle begins to slow, leading to the potential for a rear-end collision.  If, however, the leading vehicle and the autonomous vehicle both had OBEs including an Electronic Brake Light application, the emergency stop could be initiated by the autonomous vehicle even before the high vehicle begins to slow, reducing the chances for the rear-end collision for the autonomous vehicle as well as vehicles behind it.</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dirty="0" smtClean="0"/>
              <a:t>As introduced</a:t>
            </a:r>
            <a:r>
              <a:rPr lang="en-US" baseline="0" dirty="0" smtClean="0"/>
              <a:t> with Connected Vehicles, the use of wireless communication exposes the Autonomous Vehicle to the risk of erroneous or malicious messages.  In an Autonomous Vehicle, the automation itself must be capable of discarding the message to preserve the integrity of the vehicle control.</a:t>
            </a:r>
            <a:endParaRPr lang="en-US" dirty="0" smtClean="0"/>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 The USDOT JPO offers introductory information related to Automated Vehicles (http://www.its.dot.gov/automated_vehicle/index.htm).</a:t>
            </a:r>
          </a:p>
          <a:p>
            <a:endParaRPr lang="en-US" dirty="0" smtClean="0"/>
          </a:p>
        </p:txBody>
      </p:sp>
      <p:sp>
        <p:nvSpPr>
          <p:cNvPr id="39940"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z="1100"/>
              <a:t>Session 2</a:t>
            </a:r>
          </a:p>
        </p:txBody>
      </p:sp>
      <p:sp>
        <p:nvSpPr>
          <p:cNvPr id="39941" name="Slide Number Placeholder 7"/>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F0A05A-899E-4846-8804-AE2CF0DA17F9}" type="slidenum">
              <a:rPr lang="en-US" sz="1100"/>
              <a:pPr/>
              <a:t>10</a:t>
            </a:fld>
            <a:endParaRPr lang="en-US" sz="1100"/>
          </a:p>
        </p:txBody>
      </p:sp>
      <p:sp>
        <p:nvSpPr>
          <p:cNvPr id="39942" name="Header Placeholder 8"/>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z="1100"/>
              <a:t>Quick-Starting Your ITS Architecture Update</a:t>
            </a:r>
          </a:p>
        </p:txBody>
      </p:sp>
    </p:spTree>
    <p:extLst>
      <p:ext uri="{BB962C8B-B14F-4D97-AF65-F5344CB8AC3E}">
        <p14:creationId xmlns:p14="http://schemas.microsoft.com/office/powerpoint/2010/main" val="910081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Purpose of Slide: </a:t>
            </a:r>
            <a:r>
              <a:rPr lang="en-US" baseline="0" dirty="0" smtClean="0"/>
              <a:t>Introduce the National ITS Architecture via its purpose.</a:t>
            </a:r>
            <a:endParaRPr lang="en-US" dirty="0" smtClean="0"/>
          </a:p>
          <a:p>
            <a:endParaRPr lang="en-US" dirty="0" smtClean="0"/>
          </a:p>
          <a:p>
            <a:r>
              <a:rPr lang="en-US" dirty="0" smtClean="0"/>
              <a:t>Key Message: ITS has</a:t>
            </a:r>
            <a:r>
              <a:rPr lang="en-US" baseline="0" dirty="0" smtClean="0"/>
              <a:t> diverse components and a framework is needed to connected the various components.</a:t>
            </a:r>
            <a:endParaRPr lang="en-US" dirty="0" smtClean="0"/>
          </a:p>
          <a:p>
            <a:endParaRPr lang="en-US" dirty="0" smtClean="0"/>
          </a:p>
          <a:p>
            <a:r>
              <a:rPr lang="en-US" dirty="0" smtClean="0"/>
              <a:t>Time on Chart: 2 minutes</a:t>
            </a:r>
          </a:p>
          <a:p>
            <a:endParaRPr lang="en-US" dirty="0" smtClean="0"/>
          </a:p>
          <a:p>
            <a:pPr eaLnBrk="1" hangingPunct="1">
              <a:spcBef>
                <a:spcPct val="0"/>
              </a:spcBef>
              <a:buFont typeface="Wingdings" pitchFamily="2" charset="2"/>
              <a:buNone/>
            </a:pPr>
            <a:r>
              <a:rPr lang="en-US" dirty="0" smtClean="0"/>
              <a:t>Suggested Comments: ITS brings</a:t>
            </a:r>
            <a:r>
              <a:rPr lang="en-US" baseline="0" dirty="0" smtClean="0"/>
              <a:t> together different modes (transit, traffic, freight, rail), using different communications media (wireless, </a:t>
            </a:r>
            <a:r>
              <a:rPr lang="en-US" baseline="0" dirty="0" err="1" smtClean="0"/>
              <a:t>wireline</a:t>
            </a:r>
            <a:r>
              <a:rPr lang="en-US" baseline="0" dirty="0" smtClean="0"/>
              <a:t>, vehicle to vehicle), and numerous organizations (state/local government, law enforcement, emergency management, private industry). The benefits of ITS are realized when all of these systems are able to efficiently coordinate their operations and easily exchange the information they have and need. To accomplish the integration of ITS a framework is needed to functionally describe the subsystems required, the information exchanges needed and the institutions who operate each subsystem. That framework exists as the National ITS Architecture. Published in 1996 at the direction of Congress and under the management of USDOT, the National ITS Architecture provides a functional representation of ITS for organizations to plan and deploy their ITS in a coordinated and effective manner. </a:t>
            </a:r>
          </a:p>
          <a:p>
            <a:pPr eaLnBrk="1" hangingPunct="1">
              <a:spcBef>
                <a:spcPct val="0"/>
              </a:spcBef>
              <a:buFont typeface="Wingdings" pitchFamily="2" charset="2"/>
              <a:buNone/>
            </a:pPr>
            <a:endParaRPr lang="en-US" baseline="0" dirty="0" smtClean="0"/>
          </a:p>
          <a:p>
            <a:r>
              <a:rPr lang="en-US" dirty="0" smtClean="0"/>
              <a:t>Transition: The National</a:t>
            </a:r>
            <a:r>
              <a:rPr lang="en-US" baseline="0" dirty="0" smtClean="0"/>
              <a:t> ITS Architecture tells us what needs to be implemented and what information needs to be exchanged among system components. How we translate that to an actual system to deploy, requires a structured process.</a:t>
            </a:r>
            <a:endParaRPr lang="en-US" dirty="0" smtClean="0"/>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7AEBA62-FE96-40D5-94EA-5FB9199613F4}" type="slidenum">
              <a:rPr lang="en-US" smtClean="0"/>
              <a:pPr>
                <a:defRPr/>
              </a:pPr>
              <a:t>11</a:t>
            </a:fld>
            <a:endParaRPr lang="en-US"/>
          </a:p>
        </p:txBody>
      </p:sp>
    </p:spTree>
    <p:extLst>
      <p:ext uri="{BB962C8B-B14F-4D97-AF65-F5344CB8AC3E}">
        <p14:creationId xmlns:p14="http://schemas.microsoft.com/office/powerpoint/2010/main" val="725878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Purpose of Slide: </a:t>
            </a:r>
            <a:r>
              <a:rPr lang="en-US" baseline="0" dirty="0" smtClean="0"/>
              <a:t>Introduce the use of standards to assist implementation.</a:t>
            </a:r>
            <a:endParaRPr lang="en-US" dirty="0" smtClean="0"/>
          </a:p>
          <a:p>
            <a:endParaRPr lang="en-US" dirty="0" smtClean="0"/>
          </a:p>
          <a:p>
            <a:r>
              <a:rPr lang="en-US" dirty="0" smtClean="0"/>
              <a:t>Key Message: Standards reduce</a:t>
            </a:r>
            <a:r>
              <a:rPr lang="en-US" baseline="0" dirty="0" smtClean="0"/>
              <a:t> custom development complexity.</a:t>
            </a:r>
            <a:endParaRPr lang="en-US" dirty="0" smtClean="0"/>
          </a:p>
          <a:p>
            <a:endParaRPr lang="en-US" dirty="0" smtClean="0"/>
          </a:p>
          <a:p>
            <a:r>
              <a:rPr lang="en-US" dirty="0" smtClean="0"/>
              <a:t>Time on Chart: 2 minutes</a:t>
            </a:r>
          </a:p>
          <a:p>
            <a:endParaRPr lang="en-US" dirty="0" smtClean="0"/>
          </a:p>
          <a:p>
            <a:pPr eaLnBrk="1" hangingPunct="1">
              <a:spcBef>
                <a:spcPct val="0"/>
              </a:spcBef>
              <a:buFont typeface="Wingdings" pitchFamily="2" charset="2"/>
              <a:buNone/>
            </a:pPr>
            <a:r>
              <a:rPr lang="en-US" dirty="0" smtClean="0"/>
              <a:t>Suggested Comments: The use of standards aids</a:t>
            </a:r>
            <a:r>
              <a:rPr lang="en-US" baseline="0" dirty="0" smtClean="0"/>
              <a:t> in the development of products that can work as expected and work with other components.  Standards that students are familiar with include the length of an inch, the size and shape of an electrical socket, and the colors of a traffic signal.  USDOT work on standards related to ITS represents a significant investment in completed standards as well as continuing efforts in evolving and maintaining standards.</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dirty="0" smtClean="0"/>
              <a:t>ITS standards are specifications that define how transportation system components interconnect and interact within the overall framework of the National ITS Architecture. They specify how different technologies, products, and components interconnect and interoperate among the different systems so that information can be shared.</a:t>
            </a:r>
            <a:r>
              <a:rPr lang="en-US" baseline="0" dirty="0" smtClean="0"/>
              <a:t>  The National Transportation Communications for ITS Protocol (NTCIP) is a suite of standards related to the rules for communicating and the vocabulary necessary to allow electronic traffic control equipment from different manufacturers to operate with each other, supporting both interoperability and interchangeability.  NTCIP was developed to support cost-effective implementation and maintenance of ITS.  Additional standards related to ITS, but outside of the NTCIP suite have also been developed.  Standards related to ITS cover center to center, center to field, field to field,  center to vehicle, and vehicle to center application areas.  USDOT has partnered with leaders in engineering, standards, and transportation industries to develop standards including the American National Standards Institute, the American Association of State Highway and Transportation Officials, the American Public Transportation Association, the </a:t>
            </a:r>
            <a:r>
              <a:rPr lang="en-US" baseline="0" dirty="0" err="1" smtClean="0"/>
              <a:t>Nationalo</a:t>
            </a:r>
            <a:r>
              <a:rPr lang="en-US" baseline="0" dirty="0" smtClean="0"/>
              <a:t> Electrical Manufacturers </a:t>
            </a:r>
            <a:r>
              <a:rPr lang="en-US" baseline="0" dirty="0" err="1" smtClean="0"/>
              <a:t>Associaiton</a:t>
            </a:r>
            <a:r>
              <a:rPr lang="en-US" baseline="0" dirty="0" smtClean="0"/>
              <a:t>, ASTM International, IEEE, the Institute of Transportation Engineers, and SAE International.</a:t>
            </a:r>
          </a:p>
          <a:p>
            <a:pPr eaLnBrk="1" hangingPunct="1">
              <a:spcBef>
                <a:spcPct val="0"/>
              </a:spcBef>
              <a:buFont typeface="Wingdings" pitchFamily="2" charset="2"/>
              <a:buNone/>
            </a:pPr>
            <a:endParaRPr lang="en-US" baseline="0" dirty="0" smtClean="0"/>
          </a:p>
          <a:p>
            <a:r>
              <a:rPr lang="en-US" dirty="0" smtClean="0"/>
              <a:t>Transition:</a:t>
            </a:r>
          </a:p>
          <a:p>
            <a:endParaRPr lang="en-US" dirty="0" smtClean="0"/>
          </a:p>
          <a:p>
            <a:r>
              <a:rPr lang="en-US" dirty="0" smtClean="0"/>
              <a:t>Additional Resources:  The USDOT ITS JPO provides information about </a:t>
            </a:r>
            <a:r>
              <a:rPr lang="en-US" baseline="0" dirty="0" smtClean="0"/>
              <a:t>current standards and </a:t>
            </a:r>
            <a:r>
              <a:rPr lang="en-US" dirty="0" smtClean="0"/>
              <a:t>the ITS standards</a:t>
            </a:r>
            <a:r>
              <a:rPr lang="en-US" baseline="0" dirty="0" smtClean="0"/>
              <a:t> program at </a:t>
            </a:r>
            <a:r>
              <a:rPr lang="en-US" dirty="0" smtClean="0"/>
              <a:t>https://www.standards.its.dot.gov/</a:t>
            </a:r>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7AEBA62-FE96-40D5-94EA-5FB9199613F4}" type="slidenum">
              <a:rPr lang="en-US" smtClean="0"/>
              <a:pPr>
                <a:defRPr/>
              </a:pPr>
              <a:t>12</a:t>
            </a:fld>
            <a:endParaRPr lang="en-US"/>
          </a:p>
        </p:txBody>
      </p:sp>
    </p:spTree>
    <p:extLst>
      <p:ext uri="{BB962C8B-B14F-4D97-AF65-F5344CB8AC3E}">
        <p14:creationId xmlns:p14="http://schemas.microsoft.com/office/powerpoint/2010/main" val="1397410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Purpose of Slide: Introduce System Engineering as part of the process for ITS</a:t>
            </a:r>
            <a:r>
              <a:rPr lang="en-US" baseline="0" dirty="0" smtClean="0"/>
              <a:t> deployment.</a:t>
            </a:r>
            <a:endParaRPr lang="en-US" dirty="0" smtClean="0"/>
          </a:p>
          <a:p>
            <a:endParaRPr lang="en-US" dirty="0" smtClean="0"/>
          </a:p>
          <a:p>
            <a:r>
              <a:rPr lang="en-US" dirty="0" smtClean="0"/>
              <a:t>Key Message: ITS projects</a:t>
            </a:r>
            <a:r>
              <a:rPr lang="en-US" baseline="0" dirty="0" smtClean="0"/>
              <a:t> are implemented to support transportation goals.</a:t>
            </a:r>
            <a:endParaRPr lang="en-US" dirty="0" smtClean="0"/>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 The</a:t>
            </a:r>
            <a:r>
              <a:rPr lang="en-US" baseline="0" dirty="0" smtClean="0"/>
              <a:t> International Council on Systems Engineering (INCOSE)</a:t>
            </a:r>
            <a:r>
              <a:rPr lang="en-US" dirty="0" smtClean="0"/>
              <a:t> defines Systems Engineering as “an interdisciplinary approach and means to enable the realization of successful systems. It focuses on defining customer needs and required functionality early in the development cycle, documenting requirements, then proceeding with design synthesis and system validation while considering the complete problem.”  Systems Engineering (SE)</a:t>
            </a:r>
            <a:r>
              <a:rPr lang="en-US" baseline="0" dirty="0" smtClean="0"/>
              <a:t> can be used for ITS and transportation projects but can be used in all domains since all domains have systems</a:t>
            </a:r>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Definition</a:t>
            </a:r>
            <a:r>
              <a:rPr lang="en-US" baseline="0" dirty="0" smtClean="0"/>
              <a:t> quote is from US DOT </a:t>
            </a:r>
            <a:r>
              <a:rPr lang="en-US" dirty="0" smtClean="0">
                <a:effectLst/>
              </a:rPr>
              <a:t>ITS </a:t>
            </a:r>
            <a:r>
              <a:rPr lang="en-US" dirty="0" smtClean="0"/>
              <a:t>Systems Engineering for Intelligent Transportation Systems handbook</a:t>
            </a:r>
            <a:r>
              <a:rPr lang="en-US" dirty="0" smtClean="0">
                <a:effectLst/>
              </a:rPr>
              <a:t>, available on the </a:t>
            </a:r>
            <a:r>
              <a:rPr lang="en-US" baseline="0" dirty="0" smtClean="0">
                <a:effectLst/>
              </a:rPr>
              <a:t>FHWA w</a:t>
            </a:r>
            <a:r>
              <a:rPr lang="en-US" baseline="0" dirty="0" smtClean="0"/>
              <a:t>ebsite (http://ops.fhwa.dot.gov/publications/seitsguide</a:t>
            </a:r>
            <a:endParaRPr lang="en-US" dirty="0"/>
          </a:p>
        </p:txBody>
      </p:sp>
      <p:sp>
        <p:nvSpPr>
          <p:cNvPr id="4" name="Slide Number Placeholder 3"/>
          <p:cNvSpPr>
            <a:spLocks noGrp="1"/>
          </p:cNvSpPr>
          <p:nvPr>
            <p:ph type="sldNum" sz="quarter" idx="10"/>
          </p:nvPr>
        </p:nvSpPr>
        <p:spPr/>
        <p:txBody>
          <a:bodyPr/>
          <a:lstStyle/>
          <a:p>
            <a:pPr>
              <a:defRPr/>
            </a:pPr>
            <a:fld id="{A7AEBA62-FE96-40D5-94EA-5FB9199613F4}" type="slidenum">
              <a:rPr lang="en-US" smtClean="0"/>
              <a:pPr>
                <a:defRPr/>
              </a:pPr>
              <a:t>13</a:t>
            </a:fld>
            <a:endParaRPr lang="en-US"/>
          </a:p>
        </p:txBody>
      </p:sp>
    </p:spTree>
    <p:extLst>
      <p:ext uri="{BB962C8B-B14F-4D97-AF65-F5344CB8AC3E}">
        <p14:creationId xmlns:p14="http://schemas.microsoft.com/office/powerpoint/2010/main" val="4085431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14</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77500" lnSpcReduction="20000"/>
          </a:bodyPr>
          <a:lstStyle/>
          <a:p>
            <a:r>
              <a:rPr lang="en-US" dirty="0" smtClean="0"/>
              <a:t>Purpose of Slide: Introduce System Engineering as part of the process for ITS</a:t>
            </a:r>
            <a:r>
              <a:rPr lang="en-US" baseline="0" dirty="0" smtClean="0"/>
              <a:t> deployment.</a:t>
            </a:r>
            <a:endParaRPr lang="en-US" dirty="0" smtClean="0"/>
          </a:p>
          <a:p>
            <a:endParaRPr lang="en-US" dirty="0" smtClean="0"/>
          </a:p>
          <a:p>
            <a:r>
              <a:rPr lang="en-US" dirty="0" smtClean="0"/>
              <a:t>Key Message: ITS projects</a:t>
            </a:r>
            <a:r>
              <a:rPr lang="en-US" baseline="0" dirty="0" smtClean="0"/>
              <a:t> are implemented to support transportation goals.</a:t>
            </a:r>
            <a:endParaRPr lang="en-US" dirty="0" smtClean="0"/>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 Since it was first developed in the 1980s, the SE "V" model has been refined and applied in many different industries.  Civil</a:t>
            </a:r>
            <a:r>
              <a:rPr lang="en-US" baseline="0" dirty="0" smtClean="0"/>
              <a:t> aspects of ITS projects, including portions of detailed design, implementation, and testing, are focused on supporting the implementation of the project elements</a:t>
            </a:r>
            <a:r>
              <a:rPr lang="en-US" dirty="0" smtClean="0">
                <a:effectLst/>
              </a:rPr>
              <a:t>.</a:t>
            </a:r>
          </a:p>
          <a:p>
            <a:pPr eaLnBrk="1" hangingPunct="1">
              <a:spcBef>
                <a:spcPct val="0"/>
              </a:spcBef>
              <a:buFont typeface="Wingdings" pitchFamily="2" charset="2"/>
              <a:buNone/>
            </a:pPr>
            <a:endParaRPr lang="en-US" dirty="0" smtClean="0">
              <a:effectLst/>
            </a:endParaRPr>
          </a:p>
          <a:p>
            <a:pPr eaLnBrk="1" hangingPunct="1">
              <a:spcBef>
                <a:spcPct val="0"/>
              </a:spcBef>
              <a:buFont typeface="Wingdings" pitchFamily="2" charset="2"/>
              <a:buNone/>
            </a:pPr>
            <a:r>
              <a:rPr lang="en-US" dirty="0" smtClean="0">
                <a:effectLst/>
              </a:rPr>
              <a:t>Civil design works primarily near the bottom of the “V” for ITS projects, with the purposes</a:t>
            </a:r>
            <a:r>
              <a:rPr lang="en-US" baseline="0" dirty="0" smtClean="0">
                <a:effectLst/>
              </a:rPr>
              <a:t> and broader outlines of the project developed prior to the civil work beginning.  System verification and validation occur after the completion of the civil portions of the project.  Civil work will try to provide the details that enable the requirements and system design of the projects, with feedback from the civil design adjusting the higher level design on some aspects. Communication design, especially, is tied to high-level design and subsystem verification.</a:t>
            </a:r>
          </a:p>
          <a:p>
            <a:pPr eaLnBrk="1" hangingPunct="1">
              <a:spcBef>
                <a:spcPct val="0"/>
              </a:spcBef>
              <a:buFont typeface="Wingdings" pitchFamily="2" charset="2"/>
              <a:buNone/>
            </a:pPr>
            <a:endParaRPr lang="en-US" baseline="0" dirty="0" smtClean="0">
              <a:effectLst/>
            </a:endParaRPr>
          </a:p>
          <a:p>
            <a:pPr eaLnBrk="1" hangingPunct="1">
              <a:spcBef>
                <a:spcPct val="0"/>
              </a:spcBef>
              <a:buFont typeface="Wingdings" pitchFamily="2" charset="2"/>
              <a:buNone/>
            </a:pPr>
            <a:r>
              <a:rPr lang="en-US" baseline="0" dirty="0" smtClean="0">
                <a:effectLst/>
              </a:rPr>
              <a:t>Test planning is initiated during the detailed design phase, including tests for civil design elements.  With civil design occurring at the detail levels, the related testing verifies the capability of each component and its ability to interface with interacting components.  Initial drafts of the test plan are recommended portions of the design phase, with detailed testing procedures developed concurrently with civil element implementation.  Civil element implementation is not considered complete until the results from executing the test procedures have been accepted.  Depending on the contract details, testing results may be reviewed for acceptance by either a prime contractor or the system owner.</a:t>
            </a:r>
            <a:endParaRPr lang="en-US" dirty="0" smtClean="0"/>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 The system</a:t>
            </a:r>
            <a:r>
              <a:rPr lang="en-US" baseline="0" dirty="0" smtClean="0"/>
              <a:t> engineering “V” diagram shown above is simplified from the diagrams routinely used by FHWA.  As of publication, more complete versions can be found from the Version 3 of the FHWA System Engineering Guidebook (https://www.fhwa.dot.gov/cadiv/segb/views/flash/veediagram.jpg) and the publication </a:t>
            </a:r>
            <a:r>
              <a:rPr lang="en-US" b="0" dirty="0" smtClean="0">
                <a:effectLst/>
              </a:rPr>
              <a:t>Designing for Transportation Management and Operations: A Primer</a:t>
            </a:r>
            <a:r>
              <a:rPr lang="en-US" b="0" baseline="0" dirty="0" smtClean="0">
                <a:effectLst/>
              </a:rPr>
              <a:t>  (https://ops.fhwa.dot.gov/publications/fhwahop13013/images/f10.png)</a:t>
            </a:r>
            <a:endParaRPr lang="en-US" b="0" dirty="0" smtClean="0"/>
          </a:p>
          <a:p>
            <a:endParaRPr lang="en-US" dirty="0" smtClean="0"/>
          </a:p>
        </p:txBody>
      </p:sp>
    </p:spTree>
    <p:extLst>
      <p:ext uri="{BB962C8B-B14F-4D97-AF65-F5344CB8AC3E}">
        <p14:creationId xmlns:p14="http://schemas.microsoft.com/office/powerpoint/2010/main" val="3977705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15</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92500" lnSpcReduction="20000"/>
          </a:bodyPr>
          <a:lstStyle/>
          <a:p>
            <a:r>
              <a:rPr lang="en-US" dirty="0" smtClean="0"/>
              <a:t>Purpose of Slide: Introduce</a:t>
            </a:r>
            <a:r>
              <a:rPr lang="en-US" baseline="0" dirty="0" smtClean="0"/>
              <a:t> setting for developing civil portions of ITS projects.</a:t>
            </a:r>
            <a:endParaRPr lang="en-US" dirty="0" smtClean="0"/>
          </a:p>
          <a:p>
            <a:endParaRPr lang="en-US" dirty="0" smtClean="0"/>
          </a:p>
          <a:p>
            <a:r>
              <a:rPr lang="en-US" dirty="0" smtClean="0"/>
              <a:t>Key Message: ITS is deployed</a:t>
            </a:r>
            <a:r>
              <a:rPr lang="en-US" baseline="0" dirty="0" smtClean="0"/>
              <a:t> into an existing transportation infrastructure.</a:t>
            </a:r>
            <a:endParaRPr lang="en-US" dirty="0" smtClean="0"/>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 Civil portion of</a:t>
            </a:r>
            <a:r>
              <a:rPr lang="en-US" baseline="0" dirty="0" smtClean="0"/>
              <a:t> ITS projects include a variety of Civil Engineering disciplines, but the disciplines involved in each project are determined by project needs.  In turn, difficulty and expense of the resulting civil design may constrain the project design.  Elements of Transportation Engineering are commonly included in ITS projects and understanding of Transportation Engineering principles are important factors in ITS design.  With few exceptions, ITS projects require use of new or existing structures, ranging from placing a small, light device on an existing structure to installation of significant structures to support tons of equipment.  ITS projects by there nature involve powering electronic devices, requiring coordination with Electrical Engineers and power utilities.  ITS projects also incorporate electronics communications, requiring coordination with communication designers as well as communication utilities. Projects near waterways and wetlands require consideration of hydrology, although ITS projects significantly impacting runoff subsequent to construction are uncommon.  </a:t>
            </a:r>
            <a:endParaRPr lang="en-US" dirty="0" smtClean="0"/>
          </a:p>
          <a:p>
            <a:pPr eaLnBrk="1" hangingPunct="1">
              <a:spcBef>
                <a:spcPct val="0"/>
              </a:spcBef>
              <a:buFont typeface="Wingdings" pitchFamily="2" charset="2"/>
              <a:buNone/>
            </a:pPr>
            <a:endParaRPr lang="en-US" dirty="0" smtClean="0"/>
          </a:p>
          <a:p>
            <a:pPr eaLnBrk="1" hangingPunct="1">
              <a:spcBef>
                <a:spcPct val="0"/>
              </a:spcBef>
              <a:buFont typeface="Wingdings" pitchFamily="2" charset="2"/>
              <a:buNone/>
            </a:pPr>
            <a:endParaRPr lang="en-US" dirty="0" smtClean="0"/>
          </a:p>
          <a:p>
            <a:r>
              <a:rPr lang="en-US" dirty="0" smtClean="0"/>
              <a:t>Transition:</a:t>
            </a:r>
            <a:r>
              <a:rPr lang="en-US" baseline="0" dirty="0" smtClean="0"/>
              <a:t>.</a:t>
            </a:r>
            <a:endParaRPr lang="en-US" dirty="0" smtClean="0"/>
          </a:p>
          <a:p>
            <a:endParaRPr lang="en-US" dirty="0" smtClean="0"/>
          </a:p>
          <a:p>
            <a:r>
              <a:rPr lang="en-US" dirty="0" smtClean="0"/>
              <a:t>Interactivity:</a:t>
            </a:r>
          </a:p>
          <a:p>
            <a:endParaRPr lang="en-US" dirty="0" smtClean="0"/>
          </a:p>
          <a:p>
            <a:r>
              <a:rPr lang="en-US" dirty="0" smtClean="0"/>
              <a:t>Additional Resources:</a:t>
            </a:r>
          </a:p>
        </p:txBody>
      </p:sp>
    </p:spTree>
    <p:extLst>
      <p:ext uri="{BB962C8B-B14F-4D97-AF65-F5344CB8AC3E}">
        <p14:creationId xmlns:p14="http://schemas.microsoft.com/office/powerpoint/2010/main" val="592248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16</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70000" lnSpcReduction="20000"/>
          </a:bodyPr>
          <a:lstStyle/>
          <a:p>
            <a:r>
              <a:rPr lang="en-US" dirty="0" smtClean="0"/>
              <a:t>Purpose of Slide: Introduce</a:t>
            </a:r>
            <a:r>
              <a:rPr lang="en-US" baseline="0" dirty="0" smtClean="0"/>
              <a:t> setting for developing civil portions of ITS projects.</a:t>
            </a:r>
            <a:endParaRPr lang="en-US" dirty="0" smtClean="0"/>
          </a:p>
          <a:p>
            <a:endParaRPr lang="en-US" dirty="0" smtClean="0"/>
          </a:p>
          <a:p>
            <a:r>
              <a:rPr lang="en-US" dirty="0" smtClean="0"/>
              <a:t>Key Message: ITS is deployed</a:t>
            </a:r>
            <a:r>
              <a:rPr lang="en-US" baseline="0" dirty="0" smtClean="0"/>
              <a:t> into an existing transportation infrastructure.</a:t>
            </a:r>
            <a:endParaRPr lang="en-US" dirty="0" smtClean="0"/>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 Almost all ITS deployments take place along existing roadways.  </a:t>
            </a:r>
            <a:r>
              <a:rPr lang="en-US" baseline="0" dirty="0" smtClean="0"/>
              <a:t> In the unusual case of new roadways, ITS will commonly be part of the design and the roadways are</a:t>
            </a:r>
            <a:r>
              <a:rPr lang="en-US" dirty="0" smtClean="0"/>
              <a:t> typically in locations with extensive ITS infrastructure.  In either case, the ITS will not be developed in isolation, but will be</a:t>
            </a:r>
            <a:r>
              <a:rPr lang="en-US" baseline="0" dirty="0" smtClean="0"/>
              <a:t> integrated with existing infrastructure.  For most ITS, existing plan sets will exist prior to the project based on either roadway construction or prior ITS implementations.  In some cases, the plans will be available in electronic format suitable for modification using CAD systems.  In other cases, the electronic versions of existing plans are limited to unmodifiable scans of paper full sized plan sheets with hand-written revisions.  Plans in both modifiable electronic format and plotted paper format will be required.</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Leveraging the existing infrastructure can provide benefits in cost and schedule to make the difference between a project being implemented in the current funding cycle or having to be delayed until some indefinite time in the future.  Previous ITS deployments can provide a framework of power and communication along with possible space in existing cabinets and conduit.  Existing traffic signals can provide power and even lit static signs can provide local access to power.  The ability to leverage traffic signal cabinets for housing equipment and accessing communication infrastructure is less frequent, but still an alternative to be considered.  Some jurisdictions will require separation of locally-operated traffic signal cabinets from state operated ITS devices and will not consider Ethernet communication across legacy copper </a:t>
            </a:r>
            <a:r>
              <a:rPr lang="en-US" baseline="0" dirty="0" err="1" smtClean="0"/>
              <a:t>multipair</a:t>
            </a:r>
            <a:r>
              <a:rPr lang="en-US" baseline="0" dirty="0" smtClean="0"/>
              <a:t>, while other jurisdictions will accept both.</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Roadways and roadway furniture provide the visible infrastructure to be leveraged.  However, expansion of the conduit plant is frequently one of the most time consuming and expensive portions of a project.  In general, every power and communication lead exiting a cabinet will require protection by conduit, which in most cases will be required to be underground.  Power and communication leads are required to be separated, with few exceptions.</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In some projects, devices will be required where existing linear infrastructure is not present.  This usually occurs in rural areas, but urban freeways can have locations where access to power and communication is prohibitively expensive.  In such cases, power and communication alternatives need to be considered or the entire project could be imperiled.  Options for wireless communication and off-grid power will be considered later in the presentation.</a:t>
            </a:r>
            <a:endParaRPr lang="en-US" dirty="0" smtClean="0"/>
          </a:p>
          <a:p>
            <a:pPr eaLnBrk="1" hangingPunct="1">
              <a:spcBef>
                <a:spcPct val="0"/>
              </a:spcBef>
              <a:buFont typeface="Wingdings" pitchFamily="2" charset="2"/>
              <a:buNone/>
            </a:pPr>
            <a:endParaRPr lang="en-US" dirty="0" smtClean="0"/>
          </a:p>
          <a:p>
            <a:r>
              <a:rPr lang="en-US" dirty="0" smtClean="0"/>
              <a:t>Transition:</a:t>
            </a:r>
            <a:r>
              <a:rPr lang="en-US" baseline="0" dirty="0" smtClean="0"/>
              <a:t>.</a:t>
            </a:r>
            <a:endParaRPr lang="en-US" dirty="0" smtClean="0"/>
          </a:p>
          <a:p>
            <a:endParaRPr lang="en-US" dirty="0" smtClean="0"/>
          </a:p>
          <a:p>
            <a:r>
              <a:rPr lang="en-US" dirty="0" smtClean="0"/>
              <a:t>Interactivity:</a:t>
            </a:r>
          </a:p>
          <a:p>
            <a:endParaRPr lang="en-US" dirty="0" smtClean="0"/>
          </a:p>
          <a:p>
            <a:r>
              <a:rPr lang="en-US" dirty="0" smtClean="0"/>
              <a:t>Additional Resources:</a:t>
            </a:r>
          </a:p>
        </p:txBody>
      </p:sp>
    </p:spTree>
    <p:extLst>
      <p:ext uri="{BB962C8B-B14F-4D97-AF65-F5344CB8AC3E}">
        <p14:creationId xmlns:p14="http://schemas.microsoft.com/office/powerpoint/2010/main" val="1460069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17</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92500" lnSpcReduction="10000"/>
          </a:bodyPr>
          <a:lstStyle/>
          <a:p>
            <a:r>
              <a:rPr lang="en-US" dirty="0" smtClean="0"/>
              <a:t>Purpose of Slide: Present setting for the case study</a:t>
            </a:r>
            <a:r>
              <a:rPr lang="en-US" baseline="0" dirty="0" smtClean="0"/>
              <a:t>.</a:t>
            </a:r>
            <a:endParaRPr lang="en-US" dirty="0" smtClean="0"/>
          </a:p>
          <a:p>
            <a:endParaRPr lang="en-US" dirty="0" smtClean="0"/>
          </a:p>
          <a:p>
            <a:r>
              <a:rPr lang="en-US" dirty="0" smtClean="0"/>
              <a:t>Key Message: The Case Study is a realistic scenario.</a:t>
            </a:r>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 As</a:t>
            </a:r>
            <a:r>
              <a:rPr lang="en-US" baseline="0" dirty="0" smtClean="0"/>
              <a:t> a representative scenario, consider a Midwestern university in a medium-sized city.  The university team plays home football games at a domed stadium managed by a regional authority and shared with local events such as concerts, conventions, and community events. University football games represent the largest crowds that the stadium draws.  The stadium is a quarter mile from the North edge of the campus and about a mile from the South edge.  There are other university facilities up to a few miles away.  For the purposes of the case study, the major arterial for consideration is 12</a:t>
            </a:r>
            <a:r>
              <a:rPr lang="en-US" baseline="30000" dirty="0" smtClean="0"/>
              <a:t>th</a:t>
            </a:r>
            <a:r>
              <a:rPr lang="en-US" baseline="0" dirty="0" smtClean="0"/>
              <a:t> Avenue North, which intersects the Interstate about two miles from campus and has 7 signalized intersections to reach campus.</a:t>
            </a:r>
            <a:endParaRPr lang="en-US" dirty="0" smtClean="0"/>
          </a:p>
          <a:p>
            <a:pPr eaLnBrk="1" hangingPunct="1">
              <a:spcBef>
                <a:spcPct val="0"/>
              </a:spcBef>
              <a:buFont typeface="Wingdings" pitchFamily="2" charset="2"/>
              <a:buNone/>
            </a:pPr>
            <a:endParaRPr lang="en-US" dirty="0" smtClean="0"/>
          </a:p>
          <a:p>
            <a:r>
              <a:rPr lang="en-US" dirty="0" smtClean="0"/>
              <a:t>Transition: The capabilities for</a:t>
            </a:r>
            <a:r>
              <a:rPr lang="en-US" baseline="0" dirty="0" smtClean="0"/>
              <a:t> the camera to be located at the intersection of the Interstate and major arterial will next be considered.</a:t>
            </a:r>
            <a:endParaRPr lang="en-US" dirty="0" smtClean="0"/>
          </a:p>
          <a:p>
            <a:endParaRPr lang="en-US" dirty="0" smtClean="0"/>
          </a:p>
          <a:p>
            <a:r>
              <a:rPr lang="en-US" dirty="0" smtClean="0"/>
              <a:t>Interactivity:</a:t>
            </a:r>
          </a:p>
          <a:p>
            <a:endParaRPr lang="en-US" dirty="0" smtClean="0"/>
          </a:p>
          <a:p>
            <a:r>
              <a:rPr lang="en-US" dirty="0" smtClean="0"/>
              <a:t>Additional Resources: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image is take from</a:t>
            </a:r>
            <a:r>
              <a:rPr lang="en-US" baseline="0" dirty="0" smtClean="0"/>
              <a:t> Google Earth.</a:t>
            </a:r>
            <a:endParaRPr lang="en-US" dirty="0" smtClean="0"/>
          </a:p>
        </p:txBody>
      </p:sp>
    </p:spTree>
    <p:extLst>
      <p:ext uri="{BB962C8B-B14F-4D97-AF65-F5344CB8AC3E}">
        <p14:creationId xmlns:p14="http://schemas.microsoft.com/office/powerpoint/2010/main" val="75611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18</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47500" lnSpcReduction="20000"/>
          </a:bodyPr>
          <a:lstStyle/>
          <a:p>
            <a:r>
              <a:rPr lang="en-US" dirty="0" smtClean="0"/>
              <a:t>Purpose of Slide: Present</a:t>
            </a:r>
            <a:r>
              <a:rPr lang="en-US" baseline="0" dirty="0" smtClean="0"/>
              <a:t> major considerations in selection of camera</a:t>
            </a:r>
            <a:endParaRPr lang="en-US" dirty="0" smtClean="0"/>
          </a:p>
          <a:p>
            <a:endParaRPr lang="en-US" dirty="0" smtClean="0"/>
          </a:p>
          <a:p>
            <a:r>
              <a:rPr lang="en-US" dirty="0" smtClean="0"/>
              <a:t>Key Message: Device selection is dependent on project</a:t>
            </a:r>
            <a:r>
              <a:rPr lang="en-US" baseline="0" dirty="0" smtClean="0"/>
              <a:t> needs.</a:t>
            </a:r>
            <a:endParaRPr lang="en-US" dirty="0" smtClean="0"/>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 Prior to starting civil design, requirements should be developed for the ITS field devices</a:t>
            </a:r>
            <a:r>
              <a:rPr lang="en-US" baseline="0" dirty="0" smtClean="0"/>
              <a:t> to be included in the project.  The ITS device requirements should trace back to user needs documented as part of the Concept of Operations development. The requirements can be found in a requirements document or in contract special provisions. </a:t>
            </a:r>
            <a:r>
              <a:rPr lang="en-US" dirty="0" smtClean="0"/>
              <a:t>The specifics</a:t>
            </a:r>
            <a:r>
              <a:rPr lang="en-US" baseline="0" dirty="0" smtClean="0"/>
              <a:t> of the location and application are important for the device to be selected, which will in turn constrain the civil design. </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Pan-Tilt-Zoom (PTZ) cameras collect traffic condition information in the form of video images, which is typically viewed by staff at a TMC and made available with some restriction to the public via web sites.  While PTZ cameras collect images that are valuable for traffic assessment, they are frequently used in conjunction with microwave, loop, or fixed camera detectors that provide a more quantitative measurement of traffic variables.  </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Some typical considerations for PTZ cameras provide guidance for developing a requirements specification. Once the basic characteristics are determined, a formal specification suitable for use in a procurement will be needed. Starting points for such a specification can be gained from recent state DOT procurements or model special provisions. Camera vendors will also offer procurement specifications, but care must be taken in using vendor information since they are tailored for the vendor’s product offering. </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For the exercise scenario, representative capabilities of the camera (not stated as well formed requirements) include: </a:t>
            </a:r>
          </a:p>
          <a:p>
            <a:pPr marL="228600" indent="-228600" eaLnBrk="1" hangingPunct="1">
              <a:spcBef>
                <a:spcPct val="0"/>
              </a:spcBef>
              <a:buFont typeface="Wingdings" pitchFamily="2" charset="2"/>
              <a:buAutoNum type="arabicPeriod"/>
            </a:pPr>
            <a:r>
              <a:rPr lang="en-US" baseline="0" dirty="0" smtClean="0"/>
              <a:t>The camera must provide video images covering both the freeway and the arterial for a minimum of one mile</a:t>
            </a:r>
            <a:r>
              <a:rPr lang="en-US" dirty="0" smtClean="0">
                <a:effectLst/>
              </a:rPr>
              <a:t>.  </a:t>
            </a:r>
          </a:p>
          <a:p>
            <a:pPr marL="228600" indent="-228600" eaLnBrk="1" hangingPunct="1">
              <a:spcBef>
                <a:spcPct val="0"/>
              </a:spcBef>
              <a:buFont typeface="Wingdings" pitchFamily="2" charset="2"/>
              <a:buAutoNum type="arabicPeriod"/>
            </a:pPr>
            <a:r>
              <a:rPr lang="en-US" baseline="0" dirty="0" smtClean="0">
                <a:effectLst/>
              </a:rPr>
              <a:t>The overpass location gives 15 feet height advantage, so that a 40 foot pole will be adequate. An optical zoom of 30X or greater with standard definition is readily available in the marketplace and will provide adequate surveillance capability. </a:t>
            </a:r>
          </a:p>
          <a:p>
            <a:pPr marL="228600" indent="-228600" eaLnBrk="1" hangingPunct="1">
              <a:spcBef>
                <a:spcPct val="0"/>
              </a:spcBef>
              <a:buFont typeface="Wingdings" pitchFamily="2" charset="2"/>
              <a:buAutoNum type="arabicPeriod"/>
            </a:pPr>
            <a:r>
              <a:rPr lang="en-US" baseline="0" dirty="0" smtClean="0">
                <a:effectLst/>
              </a:rPr>
              <a:t>The camera must provide video images continuously along the corridor, which will require tilt capability to -85 degrees.  Such capability is typical of dome cameras, but can be met by some pedestal mount cameras. </a:t>
            </a:r>
          </a:p>
          <a:p>
            <a:pPr marL="228600" indent="-228600" eaLnBrk="1" hangingPunct="1">
              <a:spcBef>
                <a:spcPct val="0"/>
              </a:spcBef>
              <a:buFont typeface="Wingdings" pitchFamily="2" charset="2"/>
              <a:buAutoNum type="arabicPeriod"/>
            </a:pPr>
            <a:r>
              <a:rPr lang="en-US" baseline="0" dirty="0" smtClean="0">
                <a:effectLst/>
              </a:rPr>
              <a:t>To allow for fine adjustment on locations, PTZ speed needs to be adjustable, typically from 0.1 degrees/sec to 40 degrees/sec for pan and tilt.</a:t>
            </a:r>
          </a:p>
          <a:p>
            <a:pPr marL="228600" marR="0" indent="-228600" algn="l" defTabSz="914400" rtl="0" eaLnBrk="1" fontAlgn="base" latinLnBrk="0" hangingPunct="1">
              <a:lnSpc>
                <a:spcPct val="100000"/>
              </a:lnSpc>
              <a:spcBef>
                <a:spcPct val="0"/>
              </a:spcBef>
              <a:spcAft>
                <a:spcPct val="0"/>
              </a:spcAft>
              <a:buClrTx/>
              <a:buSzTx/>
              <a:buFont typeface="Wingdings" pitchFamily="2" charset="2"/>
              <a:buAutoNum type="arabicPeriod"/>
              <a:tabLst/>
              <a:defRPr/>
            </a:pPr>
            <a:r>
              <a:rPr lang="en-US" dirty="0" smtClean="0">
                <a:effectLst/>
              </a:rPr>
              <a:t>For</a:t>
            </a:r>
            <a:r>
              <a:rPr lang="en-US" baseline="0" dirty="0" smtClean="0">
                <a:effectLst/>
              </a:rPr>
              <a:t> deployment in Midwestern climates such as our scenario, devices will need to operate outdoors at sub-zero temperatures. A  typical temperature range required for device operation is -34° C to +74° C, which is the NEMA TS-2 environmental standard.</a:t>
            </a:r>
          </a:p>
          <a:p>
            <a:pPr marL="228600" marR="0" indent="-228600" algn="l" defTabSz="914400" rtl="0" eaLnBrk="1" fontAlgn="base" latinLnBrk="0" hangingPunct="1">
              <a:lnSpc>
                <a:spcPct val="100000"/>
              </a:lnSpc>
              <a:spcBef>
                <a:spcPct val="0"/>
              </a:spcBef>
              <a:spcAft>
                <a:spcPct val="0"/>
              </a:spcAft>
              <a:buClrTx/>
              <a:buSzTx/>
              <a:buFont typeface="Wingdings" pitchFamily="2" charset="2"/>
              <a:buAutoNum type="arabicPeriod"/>
              <a:tabLst/>
              <a:defRPr/>
            </a:pPr>
            <a:r>
              <a:rPr lang="en-US" baseline="0" dirty="0" smtClean="0">
                <a:effectLst/>
              </a:rPr>
              <a:t>The camera will have to operate continuously, with typically a three-year warranty period.</a:t>
            </a:r>
          </a:p>
          <a:p>
            <a:pPr marL="228600" marR="0" indent="-228600" algn="l" defTabSz="914400" rtl="0" eaLnBrk="1" fontAlgn="base" latinLnBrk="0" hangingPunct="1">
              <a:lnSpc>
                <a:spcPct val="100000"/>
              </a:lnSpc>
              <a:spcBef>
                <a:spcPct val="0"/>
              </a:spcBef>
              <a:spcAft>
                <a:spcPct val="0"/>
              </a:spcAft>
              <a:buClrTx/>
              <a:buSzTx/>
              <a:buFont typeface="Wingdings" pitchFamily="2" charset="2"/>
              <a:buAutoNum type="arabicPeriod"/>
              <a:tabLst/>
              <a:defRPr/>
            </a:pPr>
            <a:r>
              <a:rPr lang="en-US" baseline="0" dirty="0" smtClean="0">
                <a:effectLst/>
              </a:rPr>
              <a:t>With the use of grid power, low power operation is secondary.  A limit of 100 Watts will limit power consumption operational costs.</a:t>
            </a:r>
          </a:p>
          <a:p>
            <a:pPr marL="228600" marR="0" indent="-228600" algn="l" defTabSz="914400" rtl="0" eaLnBrk="1" fontAlgn="base" latinLnBrk="0" hangingPunct="1">
              <a:lnSpc>
                <a:spcPct val="100000"/>
              </a:lnSpc>
              <a:spcBef>
                <a:spcPct val="0"/>
              </a:spcBef>
              <a:spcAft>
                <a:spcPct val="0"/>
              </a:spcAft>
              <a:buClrTx/>
              <a:buSzTx/>
              <a:buFont typeface="Wingdings" pitchFamily="2" charset="2"/>
              <a:buAutoNum type="arabicPeriod"/>
              <a:tabLst/>
              <a:defRPr/>
            </a:pPr>
            <a:r>
              <a:rPr lang="en-US" baseline="0" dirty="0" smtClean="0">
                <a:effectLst/>
              </a:rPr>
              <a:t>The location adjacent to the arterial with a 40’ pole will allow maintenance access using a city bucket truck.  Higher or less accessible installations can require use of camera lower equipment.</a:t>
            </a:r>
          </a:p>
          <a:p>
            <a:pPr marL="228600" marR="0" indent="-228600" algn="l" defTabSz="914400" rtl="0" eaLnBrk="1" fontAlgn="base" latinLnBrk="0" hangingPunct="1">
              <a:lnSpc>
                <a:spcPct val="100000"/>
              </a:lnSpc>
              <a:spcBef>
                <a:spcPct val="0"/>
              </a:spcBef>
              <a:spcAft>
                <a:spcPct val="0"/>
              </a:spcAft>
              <a:buClrTx/>
              <a:buSzTx/>
              <a:buFont typeface="Wingdings" pitchFamily="2" charset="2"/>
              <a:buAutoNum type="arabicPeriod"/>
              <a:tabLst/>
              <a:defRPr/>
            </a:pPr>
            <a:r>
              <a:rPr lang="en-US" baseline="0" dirty="0" smtClean="0">
                <a:effectLst/>
              </a:rPr>
              <a:t>The city has a commitment to National Transportation Communications for ITS Protocol (NTCIP) standards and is requiring the cameras to accept NTCIP 1205 Camera Control Protocol while producing IP video meeting MPEG-4 and H.264 standards.  The camera can be IP or analog with an encoder.</a:t>
            </a:r>
          </a:p>
          <a:p>
            <a:pPr marL="228600" marR="0" indent="-228600" algn="l" defTabSz="914400" rtl="0" eaLnBrk="1" fontAlgn="base" latinLnBrk="0" hangingPunct="1">
              <a:lnSpc>
                <a:spcPct val="100000"/>
              </a:lnSpc>
              <a:spcBef>
                <a:spcPct val="0"/>
              </a:spcBef>
              <a:spcAft>
                <a:spcPct val="0"/>
              </a:spcAft>
              <a:buClrTx/>
              <a:buSzTx/>
              <a:buFont typeface="Wingdings" pitchFamily="2" charset="2"/>
              <a:buAutoNum type="arabicPeriod"/>
              <a:tabLst/>
              <a:defRPr/>
            </a:pPr>
            <a:r>
              <a:rPr lang="en-US" baseline="0" dirty="0" smtClean="0">
                <a:effectLst/>
              </a:rPr>
              <a:t>This is the city’s first video surveillance location, so there are no issues with compatibility with existing hardware.</a:t>
            </a:r>
          </a:p>
          <a:p>
            <a:pPr marL="228600" marR="0" indent="-228600" algn="l" defTabSz="914400" rtl="0" eaLnBrk="1" fontAlgn="base" latinLnBrk="0" hangingPunct="1">
              <a:lnSpc>
                <a:spcPct val="100000"/>
              </a:lnSpc>
              <a:spcBef>
                <a:spcPct val="0"/>
              </a:spcBef>
              <a:spcAft>
                <a:spcPct val="0"/>
              </a:spcAft>
              <a:buClrTx/>
              <a:buSzTx/>
              <a:buFont typeface="Wingdings" pitchFamily="2" charset="2"/>
              <a:buAutoNum type="arabicPeriod"/>
              <a:tabLst/>
              <a:defRPr/>
            </a:pPr>
            <a:r>
              <a:rPr lang="en-US" baseline="0" dirty="0" smtClean="0">
                <a:effectLst/>
              </a:rPr>
              <a:t>Nighttime operation is of secondary importance, so high performance operation in low light is not required. </a:t>
            </a:r>
          </a:p>
          <a:p>
            <a:pPr marL="0" marR="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lang="en-US" baseline="0" dirty="0" smtClean="0">
              <a:effectLst/>
            </a:endParaRPr>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p:txBody>
      </p:sp>
    </p:spTree>
    <p:extLst>
      <p:ext uri="{BB962C8B-B14F-4D97-AF65-F5344CB8AC3E}">
        <p14:creationId xmlns:p14="http://schemas.microsoft.com/office/powerpoint/2010/main" val="3691315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19</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92500" lnSpcReduction="20000"/>
          </a:bodyPr>
          <a:lstStyle/>
          <a:p>
            <a:r>
              <a:rPr lang="en-US" dirty="0" smtClean="0"/>
              <a:t>Purpose of Slide: Present</a:t>
            </a:r>
            <a:r>
              <a:rPr lang="en-US" baseline="0" dirty="0" smtClean="0"/>
              <a:t> major considerations in selection of camera</a:t>
            </a:r>
            <a:endParaRPr lang="en-US" dirty="0" smtClean="0"/>
          </a:p>
          <a:p>
            <a:endParaRPr lang="en-US" dirty="0" smtClean="0"/>
          </a:p>
          <a:p>
            <a:r>
              <a:rPr lang="en-US" dirty="0" smtClean="0"/>
              <a:t>Key Message: Device selection is dependent on project</a:t>
            </a:r>
            <a:r>
              <a:rPr lang="en-US" baseline="0" dirty="0" smtClean="0"/>
              <a:t> needs.</a:t>
            </a:r>
            <a:endParaRPr lang="en-US" dirty="0" smtClean="0"/>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 Siting and</a:t>
            </a:r>
            <a:r>
              <a:rPr lang="en-US" baseline="0" dirty="0" smtClean="0"/>
              <a:t> civil design for ITS elements depend on a number of factors, including the horizontal and vertical curvature of the roadway near the device.  Many ITS devices require line of site between roadside devices and portions of the roadway, with different types of devices differing in distance required.  In the case of cameras, siting mandates visibility of the traveled way along with shoulders and medians.  A frequent requirement is for continuous coverage with a minimum number of sites to minimize costs. Camera sites are frequently located on the outside of a horizontal curve near where the tangent sections would intersect and at the crest of the hill for areas with vertical curvature.  Additionally, vegetation can be a driver for camera siting, including in medians.  Tree trimming and removal is frequently not allowed subject to esthetic and environmental regulations.  Note:  Site line surveys should be done during the summer to accommodate the full extent of the vegetative blockages.  In our example, the roadway has little curvature either horizontally or vertically.  The sample sheet is taken from the Ohio DOT sample plans. </a:t>
            </a:r>
          </a:p>
          <a:p>
            <a:pPr eaLnBrk="1" hangingPunct="1">
              <a:spcBef>
                <a:spcPct val="0"/>
              </a:spcBef>
              <a:buFont typeface="Wingdings" pitchFamily="2" charset="2"/>
              <a:buNone/>
            </a:pPr>
            <a:endParaRPr lang="en-US" baseline="0" dirty="0" smtClean="0"/>
          </a:p>
          <a:p>
            <a:pPr marL="0" marR="0" indent="0" algn="l" defTabSz="914400" rtl="0" eaLnBrk="1" fontAlgn="base" latinLnBrk="0" hangingPunct="1">
              <a:lnSpc>
                <a:spcPct val="100000"/>
              </a:lnSpc>
              <a:spcBef>
                <a:spcPct val="0"/>
              </a:spcBef>
              <a:spcAft>
                <a:spcPct val="0"/>
              </a:spcAft>
              <a:buClrTx/>
              <a:buSzTx/>
              <a:buFont typeface="Wingdings" pitchFamily="2" charset="2"/>
              <a:buNone/>
              <a:tabLst/>
              <a:defRPr/>
            </a:pPr>
            <a:r>
              <a:rPr lang="en-US" dirty="0" smtClean="0"/>
              <a:t>Transition: The following four slides present plan sheets typical</a:t>
            </a:r>
            <a:r>
              <a:rPr lang="en-US" baseline="0" dirty="0" smtClean="0"/>
              <a:t> of geography and existing infrastructure relevant to civil design for ITS elements.</a:t>
            </a:r>
            <a:endParaRPr lang="en-US" dirty="0" smtClean="0"/>
          </a:p>
          <a:p>
            <a:pPr eaLnBrk="1" hangingPunct="1">
              <a:spcBef>
                <a:spcPct val="0"/>
              </a:spcBef>
              <a:buFont typeface="Wingdings" pitchFamily="2" charset="2"/>
              <a:buNone/>
            </a:pPr>
            <a:endParaRPr lang="en-US" dirty="0" smtClean="0"/>
          </a:p>
          <a:p>
            <a:endParaRPr lang="en-US" dirty="0" smtClean="0"/>
          </a:p>
          <a:p>
            <a:r>
              <a:rPr lang="en-US" dirty="0" smtClean="0"/>
              <a:t>Interactivity:</a:t>
            </a:r>
          </a:p>
          <a:p>
            <a:endParaRPr lang="en-US" dirty="0" smtClean="0"/>
          </a:p>
          <a:p>
            <a:r>
              <a:rPr lang="en-US" dirty="0" smtClean="0"/>
              <a:t>Additional Resources:</a:t>
            </a:r>
          </a:p>
        </p:txBody>
      </p:sp>
    </p:spTree>
    <p:extLst>
      <p:ext uri="{BB962C8B-B14F-4D97-AF65-F5344CB8AC3E}">
        <p14:creationId xmlns:p14="http://schemas.microsoft.com/office/powerpoint/2010/main" val="1019471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Purpose of Slide: Introduce</a:t>
            </a:r>
            <a:r>
              <a:rPr lang="en-US" baseline="0" dirty="0" smtClean="0"/>
              <a:t> purpose of the case study.</a:t>
            </a:r>
            <a:endParaRPr lang="en-US" dirty="0" smtClean="0"/>
          </a:p>
          <a:p>
            <a:endParaRPr lang="en-US" dirty="0" smtClean="0"/>
          </a:p>
          <a:p>
            <a:r>
              <a:rPr lang="en-US" dirty="0" smtClean="0"/>
              <a:t>Key Message: This case study</a:t>
            </a:r>
            <a:r>
              <a:rPr lang="en-US" baseline="0" dirty="0" smtClean="0"/>
              <a:t> provides an overview of civil design supporting ITS. </a:t>
            </a:r>
            <a:endParaRPr lang="en-US" dirty="0" smtClean="0"/>
          </a:p>
          <a:p>
            <a:endParaRPr lang="en-US" dirty="0" smtClean="0"/>
          </a:p>
          <a:p>
            <a:r>
              <a:rPr lang="en-US" dirty="0" smtClean="0"/>
              <a:t>Time on Chart: 1 minute</a:t>
            </a:r>
          </a:p>
          <a:p>
            <a:endParaRPr lang="en-US" dirty="0" smtClean="0"/>
          </a:p>
          <a:p>
            <a:r>
              <a:rPr lang="en-US" dirty="0" smtClean="0"/>
              <a:t>Suggested Comments: This case study will introduce you to civil design considerations and issues </a:t>
            </a:r>
            <a:r>
              <a:rPr lang="en-US" baseline="0" dirty="0" smtClean="0"/>
              <a:t>in support of</a:t>
            </a:r>
            <a:r>
              <a:rPr lang="en-US" dirty="0" smtClean="0"/>
              <a:t> Intelligent</a:t>
            </a:r>
            <a:r>
              <a:rPr lang="en-US" baseline="0" dirty="0" smtClean="0"/>
              <a:t> Transportation Systems (ITS) deployments.  The support includes existing infrastructure, structures, utilities, communication, and security. The Case Study assumes an understanding of ITS concepts. There are 3 components to this case study. This presentation will provide the background and discussion for introduction to ITS infrastructure and consider some of the alternatives for implementation. You will be given a take home exercise to further expand your learning experience. You will report your findings during a debriefing to close this case study.</a:t>
            </a:r>
          </a:p>
          <a:p>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a:p>
            <a:endParaRPr lang="en-US" dirty="0"/>
          </a:p>
        </p:txBody>
      </p:sp>
      <p:sp>
        <p:nvSpPr>
          <p:cNvPr id="4" name="Slide Number Placeholder 3"/>
          <p:cNvSpPr>
            <a:spLocks noGrp="1"/>
          </p:cNvSpPr>
          <p:nvPr>
            <p:ph type="sldNum" sz="quarter" idx="10"/>
          </p:nvPr>
        </p:nvSpPr>
        <p:spPr/>
        <p:txBody>
          <a:bodyPr/>
          <a:lstStyle/>
          <a:p>
            <a:pPr>
              <a:defRPr/>
            </a:pPr>
            <a:fld id="{A7AEBA62-FE96-40D5-94EA-5FB9199613F4}" type="slidenum">
              <a:rPr lang="en-US" smtClean="0"/>
              <a:pPr>
                <a:defRPr/>
              </a:pPr>
              <a:t>2</a:t>
            </a:fld>
            <a:endParaRPr lang="en-US"/>
          </a:p>
        </p:txBody>
      </p:sp>
    </p:spTree>
    <p:extLst>
      <p:ext uri="{BB962C8B-B14F-4D97-AF65-F5344CB8AC3E}">
        <p14:creationId xmlns:p14="http://schemas.microsoft.com/office/powerpoint/2010/main" val="1541445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20</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lnSpcReduction="10000"/>
          </a:bodyPr>
          <a:lstStyle/>
          <a:p>
            <a:r>
              <a:rPr lang="en-US" dirty="0" smtClean="0"/>
              <a:t>Purpose of Slide: Present typical</a:t>
            </a:r>
            <a:r>
              <a:rPr lang="en-US" baseline="0" dirty="0" smtClean="0"/>
              <a:t> roadway setting.</a:t>
            </a:r>
            <a:endParaRPr lang="en-US" dirty="0" smtClean="0"/>
          </a:p>
          <a:p>
            <a:endParaRPr lang="en-US" dirty="0" smtClean="0"/>
          </a:p>
          <a:p>
            <a:r>
              <a:rPr lang="en-US" dirty="0" smtClean="0"/>
              <a:t>Key Message: Design</a:t>
            </a:r>
            <a:r>
              <a:rPr lang="en-US" baseline="0" dirty="0" smtClean="0"/>
              <a:t> of ITS elements must fit within roadway setting.</a:t>
            </a:r>
            <a:endParaRPr lang="en-US" dirty="0" smtClean="0"/>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 For</a:t>
            </a:r>
            <a:r>
              <a:rPr lang="en-US" baseline="0" dirty="0" smtClean="0"/>
              <a:t> most existing roadways, the plan set developed during roadway construction will show general information about topography.  The plan set can provide general information to determine candidate sites and calculate site lines.  Most sites will require a site survey to confirm calculated site lines.  In our example, the roadway has little curvature either horizontally or vertically.  The sample sheet is taken from the Ohio DOT sample plans. </a:t>
            </a:r>
            <a:endParaRPr lang="en-US" dirty="0" smtClean="0"/>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sample is taken from the</a:t>
            </a:r>
            <a:r>
              <a:rPr lang="en-US" baseline="0" dirty="0" smtClean="0"/>
              <a:t> Ohio DOT sample plans.</a:t>
            </a:r>
            <a:endParaRPr lang="en-US" dirty="0" smtClean="0"/>
          </a:p>
        </p:txBody>
      </p:sp>
    </p:spTree>
    <p:extLst>
      <p:ext uri="{BB962C8B-B14F-4D97-AF65-F5344CB8AC3E}">
        <p14:creationId xmlns:p14="http://schemas.microsoft.com/office/powerpoint/2010/main" val="3530300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21</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85000" lnSpcReduction="20000"/>
          </a:bodyPr>
          <a:lstStyle/>
          <a:p>
            <a:r>
              <a:rPr lang="en-US" dirty="0" smtClean="0"/>
              <a:t>Purpose of Slide: Present typical</a:t>
            </a:r>
            <a:r>
              <a:rPr lang="en-US" baseline="0" dirty="0" smtClean="0"/>
              <a:t> roadway setting.</a:t>
            </a:r>
            <a:endParaRPr lang="en-US" dirty="0" smtClean="0"/>
          </a:p>
          <a:p>
            <a:endParaRPr lang="en-US" dirty="0" smtClean="0"/>
          </a:p>
          <a:p>
            <a:r>
              <a:rPr lang="en-US" dirty="0" smtClean="0"/>
              <a:t>Key Message: Design</a:t>
            </a:r>
            <a:r>
              <a:rPr lang="en-US" baseline="0" dirty="0" smtClean="0"/>
              <a:t> of ITS elements must fit within roadway setting.</a:t>
            </a:r>
            <a:endParaRPr lang="en-US" dirty="0" smtClean="0"/>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 This representative sheet shows roadway cross</a:t>
            </a:r>
            <a:r>
              <a:rPr lang="en-US" baseline="0" dirty="0" smtClean="0"/>
              <a:t> section elevation.  The ability to take advantage of an elevated roadside can provide an advantage in line of site considerations and expense to reach a given height.  However, many other situations will require additional design considerations and potentially expense to overcome.  Typical conditions include:</a:t>
            </a:r>
          </a:p>
          <a:p>
            <a:pPr eaLnBrk="1" hangingPunct="1">
              <a:spcBef>
                <a:spcPct val="0"/>
              </a:spcBef>
              <a:buFont typeface="Wingdings" pitchFamily="2" charset="2"/>
              <a:buNone/>
            </a:pPr>
            <a:endParaRPr lang="en-US" baseline="0" dirty="0" smtClean="0"/>
          </a:p>
          <a:p>
            <a:pPr marL="228600" indent="-228600" eaLnBrk="1" hangingPunct="1">
              <a:spcBef>
                <a:spcPct val="0"/>
              </a:spcBef>
              <a:buFont typeface="Wingdings" pitchFamily="2" charset="2"/>
              <a:buAutoNum type="arabicPeriod"/>
            </a:pPr>
            <a:r>
              <a:rPr lang="en-US" baseline="0" dirty="0" smtClean="0"/>
              <a:t>Elevated roadway above a surrounding plain – The biggest issue is additional length of a structure to reach the required height above the roadway.</a:t>
            </a:r>
          </a:p>
          <a:p>
            <a:pPr marL="228600" indent="-228600" eaLnBrk="1" hangingPunct="1">
              <a:spcBef>
                <a:spcPct val="0"/>
              </a:spcBef>
              <a:buFont typeface="Wingdings" pitchFamily="2" charset="2"/>
              <a:buAutoNum type="arabicPeriod"/>
            </a:pPr>
            <a:r>
              <a:rPr lang="en-US" baseline="0" dirty="0" smtClean="0"/>
              <a:t>Ditch or pond beside roadway – In addition to the length of pole, surface and subsurface water has potential implication for water quality and wetland remediation.  </a:t>
            </a:r>
          </a:p>
          <a:p>
            <a:pPr marL="228600" indent="-228600" eaLnBrk="1" hangingPunct="1">
              <a:spcBef>
                <a:spcPct val="0"/>
              </a:spcBef>
              <a:buFont typeface="Wingdings" pitchFamily="2" charset="2"/>
              <a:buAutoNum type="arabicPeriod"/>
            </a:pPr>
            <a:r>
              <a:rPr lang="en-US" baseline="0" dirty="0" smtClean="0"/>
              <a:t>Slope – Any construction with a significant slope requires additional construction effort for restoration and run off remediation.</a:t>
            </a:r>
          </a:p>
          <a:p>
            <a:pPr marL="228600" indent="-228600" eaLnBrk="1" hangingPunct="1">
              <a:spcBef>
                <a:spcPct val="0"/>
              </a:spcBef>
              <a:buFont typeface="Wingdings" pitchFamily="2" charset="2"/>
              <a:buAutoNum type="arabicPeriod"/>
            </a:pPr>
            <a:r>
              <a:rPr lang="en-US" baseline="0" dirty="0" smtClean="0"/>
              <a:t>Clear zone/guard rail – Placing an object in the clear zone can require protection with guard rail.  A slope of more than 1 Vertical: 6 Horizontal can increase the size of the clear zone and the need for guard rail.</a:t>
            </a:r>
          </a:p>
          <a:p>
            <a:pPr marL="0" indent="0" eaLnBrk="1" hangingPunct="1">
              <a:spcBef>
                <a:spcPct val="0"/>
              </a:spcBef>
              <a:buFont typeface="Wingdings" pitchFamily="2" charset="2"/>
              <a:buNone/>
            </a:pPr>
            <a:endParaRPr lang="en-US" baseline="0" dirty="0" smtClean="0"/>
          </a:p>
          <a:p>
            <a:pPr marL="0" indent="0" eaLnBrk="1" hangingPunct="1">
              <a:spcBef>
                <a:spcPct val="0"/>
              </a:spcBef>
              <a:buFont typeface="Wingdings" pitchFamily="2" charset="2"/>
              <a:buNone/>
            </a:pPr>
            <a:r>
              <a:rPr lang="en-US" baseline="0" dirty="0" smtClean="0"/>
              <a:t>The sample is taken from the Michigan DOT sample plans.</a:t>
            </a:r>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a:p>
            <a:endParaRPr lang="en-US" dirty="0" smtClean="0"/>
          </a:p>
        </p:txBody>
      </p:sp>
    </p:spTree>
    <p:extLst>
      <p:ext uri="{BB962C8B-B14F-4D97-AF65-F5344CB8AC3E}">
        <p14:creationId xmlns:p14="http://schemas.microsoft.com/office/powerpoint/2010/main" val="2763493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22</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55000" lnSpcReduction="20000"/>
          </a:bodyPr>
          <a:lstStyle/>
          <a:p>
            <a:r>
              <a:rPr lang="en-US" dirty="0" smtClean="0"/>
              <a:t>Purpose of Slide: Present typical</a:t>
            </a:r>
            <a:r>
              <a:rPr lang="en-US" baseline="0" dirty="0" smtClean="0"/>
              <a:t> roadway setting.</a:t>
            </a:r>
            <a:endParaRPr lang="en-US" dirty="0" smtClean="0"/>
          </a:p>
          <a:p>
            <a:endParaRPr lang="en-US" dirty="0" smtClean="0"/>
          </a:p>
          <a:p>
            <a:r>
              <a:rPr lang="en-US" dirty="0" smtClean="0"/>
              <a:t>Key Message: Design</a:t>
            </a:r>
            <a:r>
              <a:rPr lang="en-US" baseline="0" dirty="0" smtClean="0"/>
              <a:t> of ITS elements must fit within roadway setting.</a:t>
            </a:r>
            <a:endParaRPr lang="en-US" dirty="0" smtClean="0"/>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 Siting and</a:t>
            </a:r>
            <a:r>
              <a:rPr lang="en-US" baseline="0" dirty="0" smtClean="0"/>
              <a:t> civil design for ITS elements depends on a number of factors, including existing signalized intersections.  Signalized intersections are the most common electronic traffic control device and have been in use for over a century. Modern installations include significant detail in operational plan and significant electrical and conduit plant surrounding the intersection.  In addition to power for the signal heads, power needs to be distributed to the signal cabinet, crosswalk signs, and any powered traffic sensors.  Data leads need to reach from the traffic signal controller to any loops, sensors, and changeable signs, and possibly to a communication network.  Each lead needs to be protected by conduit, with adequate </a:t>
            </a:r>
            <a:r>
              <a:rPr lang="en-US" baseline="0" dirty="0" err="1" smtClean="0"/>
              <a:t>handhole</a:t>
            </a:r>
            <a:r>
              <a:rPr lang="en-US" baseline="0" dirty="0" smtClean="0"/>
              <a:t> or manhole access for maintenance.</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Many existing traffic signals still operate without communication to surrounding intersections, while an increasing number coordinate with other nearby intersections.  The most common communication medium to a signalized intersection is copper </a:t>
            </a:r>
            <a:r>
              <a:rPr lang="en-US" baseline="0" dirty="0" err="1" smtClean="0"/>
              <a:t>multipair</a:t>
            </a:r>
            <a:r>
              <a:rPr lang="en-US" baseline="0" dirty="0" smtClean="0"/>
              <a:t>, which began being commonly installed in the 1970s for low data rate communication.  Some more recent, higher bandwidth communication media include wireless Ethernet and optical fiber as well as upgraded electronics to gain high bandwidth from legacy </a:t>
            </a:r>
            <a:r>
              <a:rPr lang="en-US" baseline="0" dirty="0" err="1" smtClean="0"/>
              <a:t>multipair</a:t>
            </a:r>
            <a:r>
              <a:rPr lang="en-US" baseline="0" dirty="0" smtClean="0"/>
              <a:t>.  </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Maintenance of existing operation is a primary requirement for ITS projects leveraging infrastructure used by traffic signals.  Plans for operation during construction and testing and operational changes following construction (if any) need to be developed and approved.  In situations where the ITS project is sponsored by an agency other than the one operating the traffic signals, significant coordination can be required to demonstrate noninterference with the signal operation.  Issues include physical access, physical security, electronic access, electronic security, sharing of communication infrastructure, and cost sharing for power and maintenance.</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In our example, the intersections along the arterial corridor will receive improved vehicle detection and have existing </a:t>
            </a:r>
            <a:r>
              <a:rPr lang="en-US" baseline="0" dirty="0" err="1" smtClean="0"/>
              <a:t>multipair</a:t>
            </a:r>
            <a:r>
              <a:rPr lang="en-US" baseline="0" dirty="0" smtClean="0"/>
              <a:t> communication infrastructure.  While the operating agency is also the implementing agency, which will reduce interagency coordination, traffic signal timing plans and coordinated corridor operation will need to be developed or revised.   Our exercise will not involve location of the new camera in or near an intersection.</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The sample is taken from the Minnesota DOT sample plans.</a:t>
            </a:r>
            <a:endParaRPr lang="en-US" dirty="0" smtClean="0"/>
          </a:p>
          <a:p>
            <a:pPr eaLnBrk="1" hangingPunct="1">
              <a:spcBef>
                <a:spcPct val="0"/>
              </a:spcBef>
              <a:buFont typeface="Wingdings" pitchFamily="2" charset="2"/>
              <a:buNone/>
            </a:pPr>
            <a:endParaRPr lang="en-US" dirty="0" smtClean="0"/>
          </a:p>
          <a:p>
            <a:r>
              <a:rPr lang="en-US" dirty="0" smtClean="0"/>
              <a:t>Transition: </a:t>
            </a:r>
          </a:p>
          <a:p>
            <a:endParaRPr lang="en-US" dirty="0" smtClean="0"/>
          </a:p>
          <a:p>
            <a:r>
              <a:rPr lang="en-US" dirty="0" smtClean="0"/>
              <a:t>Interactivity:</a:t>
            </a:r>
          </a:p>
          <a:p>
            <a:endParaRPr lang="en-US" dirty="0" smtClean="0"/>
          </a:p>
          <a:p>
            <a:r>
              <a:rPr lang="en-US" dirty="0" smtClean="0"/>
              <a:t>Additional Resources:</a:t>
            </a:r>
          </a:p>
          <a:p>
            <a:endParaRPr lang="en-US" dirty="0" smtClean="0"/>
          </a:p>
        </p:txBody>
      </p:sp>
    </p:spTree>
    <p:extLst>
      <p:ext uri="{BB962C8B-B14F-4D97-AF65-F5344CB8AC3E}">
        <p14:creationId xmlns:p14="http://schemas.microsoft.com/office/powerpoint/2010/main" val="1542172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23</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92500" lnSpcReduction="10000"/>
          </a:bodyPr>
          <a:lstStyle/>
          <a:p>
            <a:r>
              <a:rPr lang="en-US" dirty="0" smtClean="0"/>
              <a:t>Purpose of Slide: Present typical</a:t>
            </a:r>
            <a:r>
              <a:rPr lang="en-US" baseline="0" dirty="0" smtClean="0"/>
              <a:t> roadway setting.</a:t>
            </a:r>
            <a:endParaRPr lang="en-US" dirty="0" smtClean="0"/>
          </a:p>
          <a:p>
            <a:endParaRPr lang="en-US" dirty="0" smtClean="0"/>
          </a:p>
          <a:p>
            <a:r>
              <a:rPr lang="en-US" dirty="0" smtClean="0"/>
              <a:t>Key Message: Design</a:t>
            </a:r>
            <a:r>
              <a:rPr lang="en-US" baseline="0" dirty="0" smtClean="0"/>
              <a:t> of ITS elements must fit within roadway setting.</a:t>
            </a:r>
            <a:endParaRPr lang="en-US" dirty="0" smtClean="0"/>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 Intersections between</a:t>
            </a:r>
            <a:r>
              <a:rPr lang="en-US" baseline="0" dirty="0" smtClean="0"/>
              <a:t> freeways and arterials provide the most likely interaction between different agencies.  Typically, state departments of transportation operate the freeways. Depending on the jurisdiction and the roadway classification, state, county, or city governments can operate the arterial and therefore will be responsible for traffic signals at the ends of the ramp, if present.  Coordination between the operating agencies is required for normal operation and for special events.</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In our exercise, the city has operational control over the arterial at the freeway interchange and has decided to locate a camera to monitor both the arterial and the freeway. </a:t>
            </a:r>
            <a:endParaRPr lang="en-US" dirty="0" smtClean="0"/>
          </a:p>
          <a:p>
            <a:pPr eaLnBrk="1" hangingPunct="1">
              <a:spcBef>
                <a:spcPct val="0"/>
              </a:spcBef>
              <a:buFont typeface="Wingdings" pitchFamily="2" charset="2"/>
              <a:buNone/>
            </a:pPr>
            <a:endParaRPr lang="en-US" dirty="0" smtClean="0"/>
          </a:p>
          <a:p>
            <a:pPr marL="0" marR="0" indent="0" algn="l" defTabSz="914400" rtl="0" eaLnBrk="1" fontAlgn="base" latinLnBrk="0" hangingPunct="1">
              <a:lnSpc>
                <a:spcPct val="100000"/>
              </a:lnSpc>
              <a:spcBef>
                <a:spcPct val="0"/>
              </a:spcBef>
              <a:spcAft>
                <a:spcPct val="0"/>
              </a:spcAft>
              <a:buClrTx/>
              <a:buSzTx/>
              <a:buFont typeface="Wingdings" pitchFamily="2" charset="2"/>
              <a:buNone/>
              <a:tabLst/>
              <a:defRPr/>
            </a:pPr>
            <a:r>
              <a:rPr lang="en-US" baseline="0" dirty="0" smtClean="0"/>
              <a:t>The sample is taken from the Illinois DOT sample plans.</a:t>
            </a:r>
            <a:endParaRPr lang="en-US" dirty="0" smtClean="0"/>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p:txBody>
      </p:sp>
    </p:spTree>
    <p:extLst>
      <p:ext uri="{BB962C8B-B14F-4D97-AF65-F5344CB8AC3E}">
        <p14:creationId xmlns:p14="http://schemas.microsoft.com/office/powerpoint/2010/main" val="4007393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24</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70000" lnSpcReduction="20000"/>
          </a:bodyPr>
          <a:lstStyle/>
          <a:p>
            <a:r>
              <a:rPr lang="en-US" dirty="0" smtClean="0"/>
              <a:t>Purpose of Slide: Present consideration for selection</a:t>
            </a:r>
            <a:r>
              <a:rPr lang="en-US" baseline="0" dirty="0" smtClean="0"/>
              <a:t> of power supply.</a:t>
            </a:r>
            <a:endParaRPr lang="en-US" dirty="0" smtClean="0"/>
          </a:p>
          <a:p>
            <a:endParaRPr lang="en-US" dirty="0" smtClean="0"/>
          </a:p>
          <a:p>
            <a:r>
              <a:rPr lang="en-US" dirty="0" smtClean="0"/>
              <a:t>Key Message: Power design is based on goals of the project</a:t>
            </a:r>
            <a:r>
              <a:rPr lang="en-US" baseline="0" dirty="0" smtClean="0"/>
              <a:t>.</a:t>
            </a:r>
            <a:endParaRPr lang="en-US" dirty="0" smtClean="0"/>
          </a:p>
          <a:p>
            <a:endParaRPr lang="en-US" dirty="0" smtClean="0"/>
          </a:p>
          <a:p>
            <a:r>
              <a:rPr lang="en-US" dirty="0" smtClean="0"/>
              <a:t>Time on Chart: 3 minutes</a:t>
            </a:r>
          </a:p>
          <a:p>
            <a:endParaRPr lang="en-US" dirty="0" smtClean="0"/>
          </a:p>
          <a:p>
            <a:pPr eaLnBrk="1" hangingPunct="1">
              <a:spcBef>
                <a:spcPct val="0"/>
              </a:spcBef>
              <a:buFont typeface="Wingdings" pitchFamily="2" charset="2"/>
              <a:buNone/>
            </a:pPr>
            <a:r>
              <a:rPr lang="en-US" dirty="0" smtClean="0"/>
              <a:t>Suggested Comments: </a:t>
            </a:r>
          </a:p>
          <a:p>
            <a:pPr eaLnBrk="1" hangingPunct="1">
              <a:spcBef>
                <a:spcPct val="0"/>
              </a:spcBef>
              <a:buFont typeface="Wingdings" pitchFamily="2" charset="2"/>
              <a:buNone/>
            </a:pPr>
            <a:endParaRPr lang="en-US" dirty="0" smtClean="0"/>
          </a:p>
          <a:p>
            <a:pPr eaLnBrk="1" hangingPunct="1">
              <a:spcBef>
                <a:spcPct val="0"/>
              </a:spcBef>
              <a:buFont typeface="Wingdings" pitchFamily="2" charset="2"/>
              <a:buNone/>
            </a:pPr>
            <a:r>
              <a:rPr lang="en-US" dirty="0" smtClean="0"/>
              <a:t>ITS devices require</a:t>
            </a:r>
            <a:r>
              <a:rPr lang="en-US" baseline="0" dirty="0" smtClean="0"/>
              <a:t> electrical power to operate.  As with the devices, the power design must support the user needs and requirements derived from the user needs.  To accomplish the user needs, ITS devices need highly reliable power for continuous operation.  Most commonly, power is obtained from a regional power company that does business with the system owner. Tying into the utility grid requires coordination with the utility and the services of an authorized Electrical Engineer to develop plans for approval.  The biggest design drivers are installation cost, recurring costs, and reliability.  For utility power, the most economical option is access to an electrical outlet in an existing cabinet.  Capacity considerations, distance to the cabinet, and organizational considerations affect the ability and benefits of this approach.  </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Specialized applications can require additional devices to augment grid power.  Applications to support emergency operations such as traffic surveillance along an evacuation route can demand high reliability operations for cameras and communications devices in the presence of extensive outages to the power and communication infrastructure.  Operation of traffic control or traveler information devices can justify isolated operation support or outage reporting capability for shorter durations or localized power outages.  Localized instability of grid power can justify conditioning equipment, even if protection against power outages is not necessary.</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Using power sources outside of the utility grid should be considered when access to utility power requires significant investment.</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dirty="0" smtClean="0"/>
              <a:t>In our example, the</a:t>
            </a:r>
            <a:r>
              <a:rPr lang="en-US" baseline="0" dirty="0" smtClean="0"/>
              <a:t> utility grid is close to the interchange, so that power access is readily available.  </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Coordination with the state has been performed.  The state not only approved the siting of the camera near the freeway, but has also offered to share the existing power drop used to light an existing static sign on the interchange overpass in exchange for access to the video stream.  The existing riser is 100 feet from the desired camera pole, so the city has accepted the offer of power.</a:t>
            </a:r>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p:txBody>
      </p:sp>
    </p:spTree>
    <p:extLst>
      <p:ext uri="{BB962C8B-B14F-4D97-AF65-F5344CB8AC3E}">
        <p14:creationId xmlns:p14="http://schemas.microsoft.com/office/powerpoint/2010/main" val="3307954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25</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47500" lnSpcReduction="20000"/>
          </a:bodyPr>
          <a:lstStyle/>
          <a:p>
            <a:r>
              <a:rPr lang="en-US" dirty="0" smtClean="0"/>
              <a:t>Purpose of Slide: Present options for communication from the field site to the user location</a:t>
            </a:r>
            <a:r>
              <a:rPr lang="en-US" baseline="0" dirty="0" smtClean="0"/>
              <a:t>.</a:t>
            </a:r>
            <a:endParaRPr lang="en-US" dirty="0" smtClean="0"/>
          </a:p>
          <a:p>
            <a:endParaRPr lang="en-US" dirty="0" smtClean="0"/>
          </a:p>
          <a:p>
            <a:r>
              <a:rPr lang="en-US" dirty="0" smtClean="0"/>
              <a:t>Key Message: A</a:t>
            </a:r>
            <a:r>
              <a:rPr lang="en-US" baseline="0" dirty="0" smtClean="0"/>
              <a:t> wide variety of communication alternatives are available, but almost all now carry Ethernet data traffic.</a:t>
            </a:r>
            <a:endParaRPr lang="en-US" dirty="0" smtClean="0"/>
          </a:p>
          <a:p>
            <a:endParaRPr lang="en-US" dirty="0" smtClean="0"/>
          </a:p>
          <a:p>
            <a:r>
              <a:rPr lang="en-US" dirty="0" smtClean="0"/>
              <a:t>Time on Chart: 3 minutes</a:t>
            </a:r>
          </a:p>
          <a:p>
            <a:endParaRPr lang="en-US" dirty="0" smtClean="0"/>
          </a:p>
          <a:p>
            <a:pPr eaLnBrk="1" hangingPunct="1">
              <a:spcBef>
                <a:spcPct val="0"/>
              </a:spcBef>
              <a:buFont typeface="Wingdings" pitchFamily="2" charset="2"/>
              <a:buNone/>
            </a:pPr>
            <a:r>
              <a:rPr lang="en-US" dirty="0" smtClean="0"/>
              <a:t>Suggested Comments: The number of communication alternatives available continues to increase, with</a:t>
            </a:r>
            <a:r>
              <a:rPr lang="en-US" baseline="0" dirty="0" smtClean="0"/>
              <a:t> the cost and performance of the connection improving.  No selection is correct for every location.  A communication study can be useful for initial deployments or deployments outside of existing infrastructure.  </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As with power, the communication choices are driven by the user needs and requirements derived from the user needs.  Several basic choices will constrain the selection.  Some of the basic characteristics of communication selections include bandwidth, reliability, and security.  </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The initial determinations are the use of private or commercial infrastructure and wireless or wireline media.  Frequently, installation cost is a major consideration, which will argue for use of either wireless communication alternatives or commercial alternatives.  Depending on funding source, installation costs may be covered by grants or federal programs, while ongoing costs will be obtained from local operating budgets, which argue for owned infrastructure.  The ability to reuse existing infrastructure can alter cost factors sufficiently to change final selection.  Infrastructure to consider reusing includes conduit plant, cabling, cabinets, and structures.</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dirty="0" smtClean="0"/>
              <a:t>For the exercise scenario, standard</a:t>
            </a:r>
            <a:r>
              <a:rPr lang="en-US" baseline="0" dirty="0" smtClean="0"/>
              <a:t> definition</a:t>
            </a:r>
            <a:r>
              <a:rPr lang="en-US" dirty="0" smtClean="0"/>
              <a:t> video at 30 frames per second</a:t>
            </a:r>
            <a:r>
              <a:rPr lang="en-US" baseline="0" dirty="0" smtClean="0"/>
              <a:t> </a:t>
            </a:r>
            <a:r>
              <a:rPr lang="en-US" dirty="0" smtClean="0"/>
              <a:t>requires about 500 kbps for acceptable appearance and up to 4 mbps for full resolution.</a:t>
            </a:r>
            <a:r>
              <a:rPr lang="en-US" baseline="0" dirty="0" smtClean="0"/>
              <a:t>  T</a:t>
            </a:r>
            <a:r>
              <a:rPr lang="en-US" dirty="0" smtClean="0"/>
              <a:t>he camera is located 2000’ from existing city communication infrastructure, which is copper </a:t>
            </a:r>
            <a:r>
              <a:rPr lang="en-US" dirty="0" err="1" smtClean="0"/>
              <a:t>multipair</a:t>
            </a:r>
            <a:r>
              <a:rPr lang="en-US" dirty="0" smtClean="0"/>
              <a:t> to the next</a:t>
            </a:r>
            <a:r>
              <a:rPr lang="en-US" baseline="0" dirty="0" smtClean="0"/>
              <a:t> intersection toward town.  The options being considered are wireline using City infrastructure, a wireline/wireless hybrid using City infrastructure, Internet from the cable company, and wireless Internet from the local cellular provider.  All of the following costs are accurate only in order of magnitude estimate.</a:t>
            </a:r>
          </a:p>
          <a:p>
            <a:pPr marL="228600" indent="-228600" eaLnBrk="1" hangingPunct="1">
              <a:spcBef>
                <a:spcPct val="0"/>
              </a:spcBef>
              <a:buFont typeface="Wingdings" pitchFamily="2" charset="2"/>
              <a:buAutoNum type="arabicPeriod"/>
            </a:pPr>
            <a:r>
              <a:rPr lang="en-US" baseline="0" dirty="0" smtClean="0"/>
              <a:t>For any wireline option, reaching between the camera location to the intersection is a $50K or greater prospect with much of the cost being installation of new underground conduit.  With current technology, the preferred wireline alternative would probably be to reach from the camera to the intersection with fiber and then reach back to the Engineering Department at City Hall over two or three DSL hops on the legacy </a:t>
            </a:r>
            <a:r>
              <a:rPr lang="en-US" baseline="0" dirty="0" err="1" smtClean="0"/>
              <a:t>multipair</a:t>
            </a:r>
            <a:r>
              <a:rPr lang="en-US" baseline="0" dirty="0" smtClean="0"/>
              <a:t>.  In order of magnitude, the electronics for the DSL upgrade would add another $10K.  </a:t>
            </a:r>
          </a:p>
          <a:p>
            <a:pPr marL="228600" indent="-228600" eaLnBrk="1" hangingPunct="1">
              <a:spcBef>
                <a:spcPct val="0"/>
              </a:spcBef>
              <a:buFont typeface="Wingdings" pitchFamily="2" charset="2"/>
              <a:buAutoNum type="arabicPeriod"/>
            </a:pPr>
            <a:r>
              <a:rPr lang="en-US" baseline="0" dirty="0" smtClean="0"/>
              <a:t>Using a wireless hop to cover the camera to intersection segment would reduce the initial costs to about $3K, at the expense of some reliability and exposure to security issues.  The City IT department has assessed security countermeasures and has determined the risks to be low and able to be isolated to the camera network.</a:t>
            </a:r>
          </a:p>
          <a:p>
            <a:pPr marL="228600" indent="-228600" eaLnBrk="1" hangingPunct="1">
              <a:spcBef>
                <a:spcPct val="0"/>
              </a:spcBef>
              <a:buFont typeface="Wingdings" pitchFamily="2" charset="2"/>
              <a:buAutoNum type="arabicPeriod"/>
            </a:pPr>
            <a:r>
              <a:rPr lang="en-US" baseline="0" dirty="0" smtClean="0"/>
              <a:t>Since the location is near the freeway and away from residential areas, the cable company does not have any infrastructure closer than the nearest intersection and no plans to expand in the area.  They would charge the City for installation about the same $50K and then a $50/month fee for Internet data service.</a:t>
            </a:r>
          </a:p>
          <a:p>
            <a:pPr marL="228600" indent="-228600" eaLnBrk="1" hangingPunct="1">
              <a:spcBef>
                <a:spcPct val="0"/>
              </a:spcBef>
              <a:buFont typeface="Wingdings" pitchFamily="2" charset="2"/>
              <a:buAutoNum type="arabicPeriod"/>
            </a:pPr>
            <a:r>
              <a:rPr lang="en-US" baseline="0" dirty="0" smtClean="0"/>
              <a:t>The cellular provider has recently installed 4G data infrastructure that offers 5 mbps uplink and will offer the City an unlimited service option at $200/month.</a:t>
            </a:r>
          </a:p>
          <a:p>
            <a:pPr marL="228600" indent="-228600" eaLnBrk="1" hangingPunct="1">
              <a:spcBef>
                <a:spcPct val="0"/>
              </a:spcBef>
              <a:buFont typeface="Wingdings" pitchFamily="2" charset="2"/>
              <a:buAutoNum type="arabicPeriod"/>
            </a:pPr>
            <a:endParaRPr lang="en-US" baseline="0" dirty="0" smtClean="0"/>
          </a:p>
          <a:p>
            <a:pPr marL="0" indent="0" eaLnBrk="1" hangingPunct="1">
              <a:spcBef>
                <a:spcPct val="0"/>
              </a:spcBef>
              <a:buFont typeface="Wingdings" pitchFamily="2" charset="2"/>
              <a:buNone/>
            </a:pPr>
            <a:r>
              <a:rPr lang="en-US" baseline="0" dirty="0" smtClean="0"/>
              <a:t>With these options, the installation costs for the wireline options to the camera (options 1 and 3 above) are prohibitively expensive.  While the installation cost of option 2 exceeds that of option 4 by about 5 years of operational costs, the installation budget of $15K is determined acceptable while the ongoing $2.4K annually to the cellular company is considered unacceptable. Option 2 will be proposed as the preferred alternative for further analysis.</a:t>
            </a:r>
            <a:endParaRPr lang="en-US" dirty="0" smtClean="0"/>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a:p>
            <a:endParaRPr lang="en-US" dirty="0" smtClean="0"/>
          </a:p>
        </p:txBody>
      </p:sp>
    </p:spTree>
    <p:extLst>
      <p:ext uri="{BB962C8B-B14F-4D97-AF65-F5344CB8AC3E}">
        <p14:creationId xmlns:p14="http://schemas.microsoft.com/office/powerpoint/2010/main" val="3768945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26</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92500" lnSpcReduction="10000"/>
          </a:bodyPr>
          <a:lstStyle/>
          <a:p>
            <a:r>
              <a:rPr lang="en-US" dirty="0" smtClean="0"/>
              <a:t>Purpose of Slide: Present alternatives for camera mounting</a:t>
            </a:r>
            <a:r>
              <a:rPr lang="en-US" baseline="0" dirty="0" smtClean="0"/>
              <a:t>.</a:t>
            </a:r>
            <a:endParaRPr lang="en-US" dirty="0" smtClean="0"/>
          </a:p>
          <a:p>
            <a:endParaRPr lang="en-US" dirty="0" smtClean="0"/>
          </a:p>
          <a:p>
            <a:r>
              <a:rPr lang="en-US" dirty="0" smtClean="0"/>
              <a:t>Key Message: Mounting of a camera is a traditional structure issue.</a:t>
            </a:r>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   Selection and design of mounting structure</a:t>
            </a:r>
            <a:r>
              <a:rPr lang="en-US" baseline="0" dirty="0" smtClean="0"/>
              <a:t> is dependent on costs and local preference.  In some locations, cameras are mounted on existing structures, essentially eliminating mounting costs.  Typical existing structures include traffic signal poles, communication towers, and city buildings such as parking decks and office roofs.   Other locations require dedicated camera poles similar to roadway structures such as luminaires.  For the exercise scenario, no existing structure is available, so we will be designing a 40 foot pole near the intersection overpass.  A pole mount cabinet similar to a 336 cabinet will be used to house the camera and communication electronics. </a:t>
            </a:r>
            <a:r>
              <a:rPr lang="en-US" dirty="0" smtClean="0"/>
              <a:t>While a camera has not been selected, the weight has been specified as 15 pounds</a:t>
            </a:r>
            <a:r>
              <a:rPr lang="en-US" baseline="0" dirty="0" smtClean="0"/>
              <a:t> or less and the cross section at 300 square inches or less.  The camera has to be operational in 90 mph winds and withstand 150 mph winds.</a:t>
            </a:r>
            <a:endParaRPr lang="en-US" dirty="0" smtClean="0"/>
          </a:p>
          <a:p>
            <a:pPr eaLnBrk="1" hangingPunct="1">
              <a:spcBef>
                <a:spcPct val="0"/>
              </a:spcBef>
              <a:buFont typeface="Wingdings" pitchFamily="2" charset="2"/>
              <a:buNone/>
            </a:pPr>
            <a:endParaRPr lang="en-US" dirty="0" smtClean="0"/>
          </a:p>
          <a:p>
            <a:r>
              <a:rPr lang="en-US" dirty="0" smtClean="0"/>
              <a:t>Transition: </a:t>
            </a:r>
          </a:p>
          <a:p>
            <a:endParaRPr lang="en-US" dirty="0" smtClean="0"/>
          </a:p>
          <a:p>
            <a:r>
              <a:rPr lang="en-US" dirty="0" smtClean="0"/>
              <a:t>Interactivity:</a:t>
            </a:r>
          </a:p>
          <a:p>
            <a:endParaRPr lang="en-US" dirty="0" smtClean="0"/>
          </a:p>
          <a:p>
            <a:r>
              <a:rPr lang="en-US" dirty="0" smtClean="0"/>
              <a:t>Additional Resources:  Boring log taken from Grand Rapids,</a:t>
            </a:r>
            <a:r>
              <a:rPr lang="en-US" baseline="0" dirty="0" smtClean="0"/>
              <a:t> Michigan</a:t>
            </a:r>
            <a:endParaRPr lang="en-US" dirty="0" smtClean="0"/>
          </a:p>
          <a:p>
            <a:endParaRPr lang="en-US" dirty="0" smtClean="0"/>
          </a:p>
        </p:txBody>
      </p:sp>
    </p:spTree>
    <p:extLst>
      <p:ext uri="{BB962C8B-B14F-4D97-AF65-F5344CB8AC3E}">
        <p14:creationId xmlns:p14="http://schemas.microsoft.com/office/powerpoint/2010/main" val="1877587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27</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85000" lnSpcReduction="10000"/>
          </a:bodyPr>
          <a:lstStyle/>
          <a:p>
            <a:r>
              <a:rPr lang="en-US" dirty="0" smtClean="0"/>
              <a:t>Purpose of Slide: Introduce the topic of integration of devices into a system</a:t>
            </a:r>
            <a:r>
              <a:rPr lang="en-US" baseline="0" dirty="0" smtClean="0"/>
              <a:t>.</a:t>
            </a:r>
            <a:endParaRPr lang="en-US" dirty="0" smtClean="0"/>
          </a:p>
          <a:p>
            <a:endParaRPr lang="en-US" dirty="0" smtClean="0"/>
          </a:p>
          <a:p>
            <a:r>
              <a:rPr lang="en-US" dirty="0" smtClean="0"/>
              <a:t>Key Message: ITS elements are of limited value in isolation</a:t>
            </a:r>
            <a:r>
              <a:rPr lang="en-US" baseline="0" dirty="0" smtClean="0"/>
              <a:t>.</a:t>
            </a:r>
            <a:r>
              <a:rPr lang="en-US" dirty="0" smtClean="0"/>
              <a:t> </a:t>
            </a:r>
          </a:p>
          <a:p>
            <a:endParaRPr lang="en-US" dirty="0" smtClean="0"/>
          </a:p>
          <a:p>
            <a:r>
              <a:rPr lang="en-US" dirty="0" smtClean="0"/>
              <a:t>Time on Chart: 2 minutes</a:t>
            </a:r>
          </a:p>
          <a:p>
            <a:endParaRPr lang="en-US" dirty="0" smtClean="0"/>
          </a:p>
          <a:p>
            <a:pPr eaLnBrk="1" hangingPunct="1">
              <a:spcBef>
                <a:spcPct val="0"/>
              </a:spcBef>
              <a:buFont typeface="Wingdings" pitchFamily="2" charset="2"/>
              <a:buNone/>
            </a:pPr>
            <a:r>
              <a:rPr lang="en-US" dirty="0" smtClean="0"/>
              <a:t>Suggested Comments: While</a:t>
            </a:r>
            <a:r>
              <a:rPr lang="en-US" baseline="0" dirty="0" smtClean="0"/>
              <a:t> civil design does not have significant impact on the higher level goals of the project, devices and services need to be tested as working properly and prepared for integration into a system.  Each capability required should be tested thoroughly, but once tested only needs to be reconfirmed with regression tests in more integrated settings.  In our case study, the camera can work perfectly on a lab bench, but has to be shown to work properly on the mounting structure to be of value to the project.  However, if the camera has the details of its preset requirements shown in the lab, only a subset of the preset requirements need to be reconfirmed once it is installed.  In the exercise scenario, the portable DMS will work in isolation, being controlled by a staff member at the roadside, and the video traffic detectors will be considered to work properly if the local traffic signal controller receives detection signals properly.  The camera not only has to be working properly and the communication network has to meet requirements, but the camera has to be reliably usable from the City TMC across the communication link.  The integration with existing systems is greatly simplified if all elements implement standards, most notably the NTCIP suite.  Responsibility for testing is shared between the civil designer, the device installer, and the system integrator.</a:t>
            </a:r>
            <a:endParaRPr lang="en-US" dirty="0" smtClean="0"/>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a:p>
            <a:endParaRPr lang="en-US" dirty="0" smtClean="0"/>
          </a:p>
        </p:txBody>
      </p:sp>
    </p:spTree>
    <p:extLst>
      <p:ext uri="{BB962C8B-B14F-4D97-AF65-F5344CB8AC3E}">
        <p14:creationId xmlns:p14="http://schemas.microsoft.com/office/powerpoint/2010/main" val="2349465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28</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92500" lnSpcReduction="10000"/>
          </a:bodyPr>
          <a:lstStyle/>
          <a:p>
            <a:r>
              <a:rPr lang="en-US" dirty="0" smtClean="0"/>
              <a:t>Purpose of Slide: Introduce</a:t>
            </a:r>
            <a:r>
              <a:rPr lang="en-US" baseline="0" dirty="0" smtClean="0"/>
              <a:t> approval process.</a:t>
            </a:r>
            <a:endParaRPr lang="en-US" dirty="0" smtClean="0"/>
          </a:p>
          <a:p>
            <a:endParaRPr lang="en-US" dirty="0" smtClean="0"/>
          </a:p>
          <a:p>
            <a:r>
              <a:rPr lang="en-US" dirty="0" smtClean="0"/>
              <a:t>Key Message: Design</a:t>
            </a:r>
            <a:r>
              <a:rPr lang="en-US" baseline="0" dirty="0" smtClean="0"/>
              <a:t>s are inevitably revised during construction</a:t>
            </a:r>
            <a:r>
              <a:rPr lang="en-US" dirty="0" smtClean="0"/>
              <a:t>.</a:t>
            </a:r>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a:t>
            </a:r>
            <a:r>
              <a:rPr lang="en-US" baseline="0" dirty="0" smtClean="0"/>
              <a:t> This course has considered items routinely included in the process of preparing civil design elements for the implementation of infrastructure portions of a project.  Each project will additionally have considerations required that are unique to its location, jurisdiction, environment, technology, and design choices.  Many jurisdictions use a checklist in the formal review.  Reference to the checklist is a highly recommended practice during the project design and implementation.</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In addition to items on the checklist, new issues may appear at any time during implementation.  The topics listed on this slide are presented for exposure to issues that may arise and will be of varying importance based on project specifics.  These representative topics are far from an exhaustive list.</a:t>
            </a:r>
          </a:p>
          <a:p>
            <a:pPr eaLnBrk="1" hangingPunct="1">
              <a:spcBef>
                <a:spcPct val="0"/>
              </a:spcBef>
              <a:buFont typeface="Wingdings" pitchFamily="2" charset="2"/>
              <a:buNone/>
            </a:pPr>
            <a:endParaRPr lang="en-US" baseline="0" dirty="0" smtClean="0"/>
          </a:p>
          <a:p>
            <a:r>
              <a:rPr lang="en-US" dirty="0" smtClean="0"/>
              <a:t>Transition: </a:t>
            </a:r>
          </a:p>
          <a:p>
            <a:endParaRPr lang="en-US" dirty="0" smtClean="0"/>
          </a:p>
          <a:p>
            <a:r>
              <a:rPr lang="en-US" dirty="0" smtClean="0"/>
              <a:t>Interactivity:</a:t>
            </a:r>
          </a:p>
          <a:p>
            <a:endParaRPr lang="en-US" dirty="0" smtClean="0"/>
          </a:p>
          <a:p>
            <a:r>
              <a:rPr lang="en-US" dirty="0" smtClean="0"/>
              <a:t>Additional Resources:</a:t>
            </a:r>
          </a:p>
          <a:p>
            <a:endParaRPr lang="en-US" dirty="0" smtClean="0"/>
          </a:p>
        </p:txBody>
      </p:sp>
    </p:spTree>
    <p:extLst>
      <p:ext uri="{BB962C8B-B14F-4D97-AF65-F5344CB8AC3E}">
        <p14:creationId xmlns:p14="http://schemas.microsoft.com/office/powerpoint/2010/main" val="3280106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29</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55000" lnSpcReduction="20000"/>
          </a:bodyPr>
          <a:lstStyle/>
          <a:p>
            <a:r>
              <a:rPr lang="en-US" dirty="0" smtClean="0"/>
              <a:t>Purpose of Slide: Introduce</a:t>
            </a:r>
            <a:r>
              <a:rPr lang="en-US" baseline="0" dirty="0" smtClean="0"/>
              <a:t> need for protection in design.</a:t>
            </a:r>
            <a:endParaRPr lang="en-US" dirty="0" smtClean="0"/>
          </a:p>
          <a:p>
            <a:endParaRPr lang="en-US" dirty="0" smtClean="0"/>
          </a:p>
          <a:p>
            <a:r>
              <a:rPr lang="en-US" dirty="0" smtClean="0"/>
              <a:t>Key Message: Risks come from environmental,</a:t>
            </a:r>
            <a:r>
              <a:rPr lang="en-US" baseline="0" dirty="0" smtClean="0"/>
              <a:t> use conflict, and vandalism sources.</a:t>
            </a:r>
            <a:r>
              <a:rPr lang="en-US" dirty="0" smtClean="0"/>
              <a:t> </a:t>
            </a:r>
          </a:p>
          <a:p>
            <a:endParaRPr lang="en-US" dirty="0" smtClean="0"/>
          </a:p>
          <a:p>
            <a:r>
              <a:rPr lang="en-US" dirty="0" smtClean="0"/>
              <a:t>Time on Chart: 2 minutes</a:t>
            </a:r>
          </a:p>
          <a:p>
            <a:endParaRPr lang="en-US" dirty="0" smtClean="0"/>
          </a:p>
          <a:p>
            <a:pPr eaLnBrk="1" hangingPunct="1">
              <a:spcBef>
                <a:spcPct val="0"/>
              </a:spcBef>
              <a:buFont typeface="Wingdings" pitchFamily="2" charset="2"/>
              <a:buNone/>
            </a:pPr>
            <a:r>
              <a:rPr lang="en-US" dirty="0" smtClean="0"/>
              <a:t>Suggested Comments: ITS components reside in a harsh environment and will eventual</a:t>
            </a:r>
            <a:r>
              <a:rPr lang="en-US" baseline="0" dirty="0" smtClean="0"/>
              <a:t> fail.  A typical design life is 10 years, with many components lasting longer.  They are constantly under attack from the elements.  </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Catastrophic failures are most commonly associated with lightning strikes.  ITS components frequently extend higher than surrounding structures and vegetation for visibility advantage.  They also frequently have copper communication leads extending up to thousands of feet in several directions.  This makes them attractive targets for lightning.  Grounding and surge suppression and lightning arrestors can assist in protecting the electronics.</a:t>
            </a:r>
            <a:endParaRPr lang="en-US" dirty="0" smtClean="0"/>
          </a:p>
          <a:p>
            <a:endParaRPr lang="en-US" dirty="0" smtClean="0"/>
          </a:p>
          <a:p>
            <a:r>
              <a:rPr lang="en-US" dirty="0" smtClean="0"/>
              <a:t>Protection</a:t>
            </a:r>
            <a:r>
              <a:rPr lang="en-US" baseline="0" dirty="0" smtClean="0"/>
              <a:t> from weather is a traditional part of transportation engineering.  For ITS, sunlight will degrade antenna leads or other above-ground wiring, while moisture is an issue both for above-ground and underground elements.  Aerial elements are subject to wind and rain as well as extremes of temperature.  Elements in cabinets are largely protected from water and the most extreme cold temperatures, but solar gain on a hot day can leave a cabinet over 120</a:t>
            </a:r>
            <a:r>
              <a:rPr lang="en-US" baseline="0" dirty="0" smtClean="0">
                <a:effectLst/>
              </a:rPr>
              <a:t>° F and DMS panels receiving direct insolation over </a:t>
            </a:r>
            <a:r>
              <a:rPr lang="en-US" baseline="0" dirty="0" smtClean="0"/>
              <a:t>165</a:t>
            </a:r>
            <a:r>
              <a:rPr lang="en-US" baseline="0" dirty="0" smtClean="0">
                <a:effectLst/>
              </a:rPr>
              <a:t>° F </a:t>
            </a:r>
            <a:r>
              <a:rPr lang="en-US" baseline="0" dirty="0" smtClean="0"/>
              <a:t>.</a:t>
            </a:r>
          </a:p>
          <a:p>
            <a:endParaRPr lang="en-US" baseline="0" dirty="0" smtClean="0"/>
          </a:p>
          <a:p>
            <a:r>
              <a:rPr lang="en-US" baseline="0" dirty="0" smtClean="0"/>
              <a:t>ITS elements are installed into a world with vermin.  Insects can use cabinets as locations for nests, especially bees and ants.  These usually don’t cause damage to equipment, but can make access for maintenance more difficult.  Rodents (especially mice) use cabinets and conduits as shelter and can sever cables.  Fiber optic cables offer little resistance to rodent damage.</a:t>
            </a:r>
          </a:p>
          <a:p>
            <a:endParaRPr lang="en-US" baseline="0" dirty="0" smtClean="0"/>
          </a:p>
          <a:p>
            <a:r>
              <a:rPr lang="en-US" baseline="0" dirty="0" smtClean="0"/>
              <a:t>The infrastructure deployed offers value for thieves as well as targets for vandals.  The cabinet doors have been known to be stolen for scrap value.  Physical security also supports electronic security.  A lock and key is standard practice.  Pad locks and removable handles are common.  Best practices include monitoring of the cabinet when being opened or when it goes off line.  Sometimes, the attack can be foiled, but more frequently the benefit is an improved response time for restoration of service.</a:t>
            </a:r>
          </a:p>
          <a:p>
            <a:endParaRPr lang="en-US" baseline="0" dirty="0" smtClean="0"/>
          </a:p>
          <a:p>
            <a:r>
              <a:rPr lang="en-US" baseline="0" dirty="0" smtClean="0"/>
              <a:t>Electronic security protects the local devices as well as all network elements connected.  This is currently an industry risk.  Standard practice is to use only wireline communication and offer no security beyond physical security.  This means that access to a single cabinet can offer an attack point to any device connected, including traffic signal controllers and DMS.  Best practices disable unused ports, require username/password credentials (15 character complex per site), and limit access based on IP address and MAC address.  Wireless access points require additional security considerations.</a:t>
            </a:r>
          </a:p>
          <a:p>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p:txBody>
      </p:sp>
    </p:spTree>
    <p:extLst>
      <p:ext uri="{BB962C8B-B14F-4D97-AF65-F5344CB8AC3E}">
        <p14:creationId xmlns:p14="http://schemas.microsoft.com/office/powerpoint/2010/main" val="221139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Purpose of Slide: Provide</a:t>
            </a:r>
            <a:r>
              <a:rPr lang="en-US" baseline="0" dirty="0" smtClean="0"/>
              <a:t> students a preview of the exercise so they know what they will be doing and can relate the lecture to their task.</a:t>
            </a:r>
            <a:endParaRPr lang="en-US" dirty="0" smtClean="0"/>
          </a:p>
          <a:p>
            <a:endParaRPr lang="en-US" dirty="0" smtClean="0"/>
          </a:p>
          <a:p>
            <a:r>
              <a:rPr lang="en-US" dirty="0" smtClean="0"/>
              <a:t>Key Message: In the </a:t>
            </a:r>
            <a:r>
              <a:rPr lang="en-US" baseline="0" dirty="0" smtClean="0"/>
              <a:t>exercise, students will define an implementation plan for this Case Study.</a:t>
            </a:r>
            <a:endParaRPr lang="en-US" dirty="0" smtClean="0"/>
          </a:p>
          <a:p>
            <a:endParaRPr lang="en-US" dirty="0" smtClean="0"/>
          </a:p>
          <a:p>
            <a:r>
              <a:rPr lang="en-US" dirty="0" smtClean="0"/>
              <a:t>Time on Chart: &lt;1 minute</a:t>
            </a:r>
          </a:p>
          <a:p>
            <a:endParaRPr lang="en-US" dirty="0" smtClean="0"/>
          </a:p>
          <a:p>
            <a:r>
              <a:rPr lang="en-US" dirty="0" smtClean="0"/>
              <a:t>Suggested Comments: The</a:t>
            </a:r>
            <a:r>
              <a:rPr lang="en-US" baseline="0" dirty="0" smtClean="0"/>
              <a:t> exercise you will be doing in Component 2 defines an implementation plan for the ITS project used in the Architecture Case Study. The project scenario revolves around a university football stadium and the traffic congestion that has begun to be a problem during games. In this exercise scenario, our football team has been having increasing success over the past few years and attendance at games has increased to stadium capacity. This capacity draw has put enormous strain on the roadway network around the stadium to the point where the City has to find a solution to remedy the problem because of the traffic congestion on game day. On top of that, the university, playing on the success of the team and the requests of alumni, has decided to expand the stadium capacity which will magnify the congestion problem. </a:t>
            </a:r>
          </a:p>
          <a:p>
            <a:endParaRPr lang="en-US" baseline="0" dirty="0" smtClean="0"/>
          </a:p>
          <a:p>
            <a:r>
              <a:rPr lang="en-US" sz="1200" kern="1200" dirty="0" smtClean="0">
                <a:solidFill>
                  <a:schemeClr val="tx1"/>
                </a:solidFill>
                <a:effectLst/>
                <a:latin typeface="+mn-lt"/>
                <a:ea typeface="+mn-ea"/>
                <a:cs typeface="+mn-cs"/>
              </a:rPr>
              <a:t>Based on the Architecture PCB Case study, the City wants to implement portions of the project immediately to impact the experience of fans visiting the city and to gain support for completion of the project components.  However, the City has decided that upgrade of the Traffic Management Center (TMC) will be coordinated in a building remodel and will require 18 months to accomplish, delaying the TMC upgrade.  Furthermore, the installation of freeway devices requires coordination with the State DOT, including development of a data and control sharing agreement, which is expected to cause access to freeway surveillance and deployment of overhead DMS to slip into year three.  Transit upgrades to coordinate between the City TMC and the University Shuttle Dispatch Center also will require data sharing agreements and will be implemented in year two.</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achieve demonstrable progress in year one installation, the city has selected technology upgrades that can be utilized with existing systems.  The city will place 6 portable Dynamic Message Sign</a:t>
            </a:r>
            <a:r>
              <a:rPr lang="en-US" sz="1200" kern="1200" baseline="0" dirty="0" smtClean="0">
                <a:solidFill>
                  <a:schemeClr val="tx1"/>
                </a:solidFill>
                <a:effectLst/>
                <a:latin typeface="+mn-lt"/>
                <a:ea typeface="+mn-ea"/>
                <a:cs typeface="+mn-cs"/>
              </a:rPr>
              <a:t>s (</a:t>
            </a:r>
            <a:r>
              <a:rPr lang="en-US" sz="1200" kern="1200" dirty="0" smtClean="0">
                <a:solidFill>
                  <a:schemeClr val="tx1"/>
                </a:solidFill>
                <a:effectLst/>
                <a:latin typeface="+mn-lt"/>
                <a:ea typeface="+mn-ea"/>
                <a:cs typeface="+mn-cs"/>
              </a:rPr>
              <a:t>DMS) at major intersections near the stadium and issue display</a:t>
            </a:r>
            <a:r>
              <a:rPr lang="en-US" sz="1200" kern="1200" baseline="0" dirty="0" smtClean="0">
                <a:solidFill>
                  <a:schemeClr val="tx1"/>
                </a:solidFill>
                <a:effectLst/>
                <a:latin typeface="+mn-lt"/>
                <a:ea typeface="+mn-ea"/>
                <a:cs typeface="+mn-cs"/>
              </a:rPr>
              <a:t> messages under control of a staff member dispatched to the sign location as needed</a:t>
            </a:r>
            <a:r>
              <a:rPr lang="en-US" sz="1200" kern="1200" dirty="0" smtClean="0">
                <a:solidFill>
                  <a:schemeClr val="tx1"/>
                </a:solidFill>
                <a:effectLst/>
                <a:latin typeface="+mn-lt"/>
                <a:ea typeface="+mn-ea"/>
                <a:cs typeface="+mn-cs"/>
              </a:rPr>
              <a:t>.  The city will fund deployment of transit equipment improvements on both University and City Transit busses to provide flexible routing dispatched on game days from the City TMC.  The city will deploy video vehicle detection at the 10 identified intersections, which are compatible with the existing traffic signal system.  Because one of the intersections is adjacent to the freeway and frequently operates at Level of Service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LOS) F prior to football games, the City wants video surveillance of both the intersection and the nearby freeway exit ramp.  The city operates a </a:t>
            </a:r>
            <a:r>
              <a:rPr lang="en-US" sz="1200" kern="1200" dirty="0" err="1" smtClean="0">
                <a:solidFill>
                  <a:schemeClr val="tx1"/>
                </a:solidFill>
                <a:effectLst/>
                <a:latin typeface="+mn-lt"/>
                <a:ea typeface="+mn-ea"/>
                <a:cs typeface="+mn-cs"/>
              </a:rPr>
              <a:t>multipair</a:t>
            </a:r>
            <a:r>
              <a:rPr lang="en-US" sz="1200" kern="1200" dirty="0" smtClean="0">
                <a:solidFill>
                  <a:schemeClr val="tx1"/>
                </a:solidFill>
                <a:effectLst/>
                <a:latin typeface="+mn-lt"/>
                <a:ea typeface="+mn-ea"/>
                <a:cs typeface="+mn-cs"/>
              </a:rPr>
              <a:t> copper communication plant for city center coordinated signal operations, which stops 2000’ from the intersection of interest.  Our exercise is to design surveillance of the ramp for year one deployment.</a:t>
            </a:r>
          </a:p>
          <a:p>
            <a:endParaRPr lang="en-US" sz="1200" kern="1200" dirty="0" smtClean="0">
              <a:solidFill>
                <a:schemeClr val="tx1"/>
              </a:solidFill>
              <a:effectLst/>
              <a:latin typeface="+mn-lt"/>
              <a:ea typeface="+mn-ea"/>
              <a:cs typeface="+mn-cs"/>
            </a:endParaRPr>
          </a:p>
          <a:p>
            <a:r>
              <a:rPr lang="en-US" baseline="0" dirty="0" smtClean="0"/>
              <a:t>Your role in the exercise will be as the project Design Engineer and your task will be to design a camera site for inclusion in the initial year of implementation.</a:t>
            </a:r>
          </a:p>
          <a:p>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a:p>
            <a:endParaRPr lang="en-US" dirty="0"/>
          </a:p>
        </p:txBody>
      </p:sp>
      <p:sp>
        <p:nvSpPr>
          <p:cNvPr id="4" name="Slide Number Placeholder 3"/>
          <p:cNvSpPr>
            <a:spLocks noGrp="1"/>
          </p:cNvSpPr>
          <p:nvPr>
            <p:ph type="sldNum" sz="quarter" idx="10"/>
          </p:nvPr>
        </p:nvSpPr>
        <p:spPr/>
        <p:txBody>
          <a:bodyPr/>
          <a:lstStyle/>
          <a:p>
            <a:pPr>
              <a:defRPr/>
            </a:pPr>
            <a:fld id="{A7AEBA62-FE96-40D5-94EA-5FB9199613F4}" type="slidenum">
              <a:rPr lang="en-US" smtClean="0"/>
              <a:pPr>
                <a:defRPr/>
              </a:pPr>
              <a:t>3</a:t>
            </a:fld>
            <a:endParaRPr lang="en-US"/>
          </a:p>
        </p:txBody>
      </p:sp>
    </p:spTree>
    <p:extLst>
      <p:ext uri="{BB962C8B-B14F-4D97-AF65-F5344CB8AC3E}">
        <p14:creationId xmlns:p14="http://schemas.microsoft.com/office/powerpoint/2010/main" val="2087086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30</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55000" lnSpcReduction="20000"/>
          </a:bodyPr>
          <a:lstStyle/>
          <a:p>
            <a:r>
              <a:rPr lang="en-US" dirty="0" smtClean="0"/>
              <a:t>Purpose of Slide: Introduce</a:t>
            </a:r>
            <a:r>
              <a:rPr lang="en-US" baseline="0" dirty="0" smtClean="0"/>
              <a:t> external regulations.</a:t>
            </a:r>
            <a:endParaRPr lang="en-US" dirty="0" smtClean="0"/>
          </a:p>
          <a:p>
            <a:endParaRPr lang="en-US" dirty="0" smtClean="0"/>
          </a:p>
          <a:p>
            <a:r>
              <a:rPr lang="en-US" dirty="0" smtClean="0"/>
              <a:t>Key Message: Roadway work takes place in an environment with extensive</a:t>
            </a:r>
            <a:r>
              <a:rPr lang="en-US" baseline="0" dirty="0" smtClean="0"/>
              <a:t> regulations and constraints</a:t>
            </a:r>
            <a:r>
              <a:rPr lang="en-US" dirty="0" smtClean="0"/>
              <a:t>.</a:t>
            </a:r>
          </a:p>
          <a:p>
            <a:endParaRPr lang="en-US" dirty="0" smtClean="0"/>
          </a:p>
          <a:p>
            <a:r>
              <a:rPr lang="en-US" dirty="0" smtClean="0"/>
              <a:t>Time on Chart: 1 minute</a:t>
            </a:r>
          </a:p>
          <a:p>
            <a:endParaRPr lang="en-US" dirty="0" smtClean="0"/>
          </a:p>
          <a:p>
            <a:r>
              <a:rPr lang="en-US" dirty="0" smtClean="0"/>
              <a:t>Suggested Comments:</a:t>
            </a:r>
            <a:r>
              <a:rPr lang="en-US" baseline="0" dirty="0" smtClean="0"/>
              <a:t> Non-transportation regulations can impact the ITS design process.</a:t>
            </a:r>
          </a:p>
          <a:p>
            <a:endParaRPr lang="en-US" baseline="0" dirty="0" smtClean="0"/>
          </a:p>
          <a:p>
            <a:r>
              <a:rPr lang="en-US" baseline="0" dirty="0" smtClean="0"/>
              <a:t>Non-transportation regulations that can impact the civil design process are environmental impacts and jurisdictional requirements.  Environmental regulations restrict locations for navigable waterways and protection of endangered species place constraints on civil design.  The restrictions can cause relocation of devices, which can potentially increase costs and require additional field sites to meet project requirements.  A more difficult situation to overcome is a location such as a waterway with an endangered species resident in it that represents a barrier for linear infrastructure such as conduit for wireline communication.  Such a barrier can prohibit the desired alternative, requiring significant budget and schedule impact to reroute the infrastructure or install alternate media.</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All ITS projects take place in the unique regulatory environment of the local deployment.  Zoning regulations can limit the location, height, and appearance of structures, most typically impacting camera mountings.  Initial installation of conduit infrastructure in developed locations can grant ownership of underground infrastructure to local power companies, local telephone companies, or city street or lighting departments.  In such cases, the inventory and routing of unused conduit in a duct bank can restrict power and communication alternatives.</a:t>
            </a:r>
          </a:p>
          <a:p>
            <a:pPr eaLnBrk="1" hangingPunct="1">
              <a:spcBef>
                <a:spcPct val="0"/>
              </a:spcBef>
              <a:buFont typeface="Wingdings" pitchFamily="2" charset="2"/>
              <a:buNone/>
            </a:pPr>
            <a:endParaRPr lang="en-US" baseline="0" dirty="0" smtClean="0"/>
          </a:p>
          <a:p>
            <a:pPr marL="0" marR="0" indent="0" algn="l" defTabSz="914400" rtl="0" eaLnBrk="1" fontAlgn="base" latinLnBrk="0" hangingPunct="1">
              <a:lnSpc>
                <a:spcPct val="100000"/>
              </a:lnSpc>
              <a:spcBef>
                <a:spcPct val="0"/>
              </a:spcBef>
              <a:spcAft>
                <a:spcPct val="0"/>
              </a:spcAft>
              <a:buClrTx/>
              <a:buSzTx/>
              <a:buFont typeface="Wingdings" pitchFamily="2" charset="2"/>
              <a:buNone/>
              <a:tabLst/>
              <a:defRPr/>
            </a:pPr>
            <a:r>
              <a:rPr lang="en-US" baseline="0" dirty="0" smtClean="0"/>
              <a:t>FAA regulations place requirements on towers over 200 feet everywhere and any structure near an airport.  The representative location of Fargo, ND has an airport within ¼ mile of the arterial.  An obstruction evaluation tool is available from the FAA (https://oeaaa.faa.gov/oeaaa/external/gisTools/gisAction.jsp?action=showNoNoticeRequiredToolForm).</a:t>
            </a:r>
          </a:p>
          <a:p>
            <a:pPr eaLnBrk="1" hangingPunct="1">
              <a:spcBef>
                <a:spcPct val="0"/>
              </a:spcBef>
              <a:buFont typeface="Wingdings" pitchFamily="2" charset="2"/>
              <a:buNone/>
            </a:pPr>
            <a:endParaRPr lang="en-US" baseline="0" dirty="0" smtClean="0"/>
          </a:p>
          <a:p>
            <a:r>
              <a:rPr lang="en-US" dirty="0" smtClean="0"/>
              <a:t>Transition: </a:t>
            </a:r>
          </a:p>
          <a:p>
            <a:endParaRPr lang="en-US" dirty="0" smtClean="0"/>
          </a:p>
          <a:p>
            <a:r>
              <a:rPr lang="en-US" dirty="0" smtClean="0"/>
              <a:t>Interactivity:</a:t>
            </a:r>
          </a:p>
          <a:p>
            <a:endParaRPr lang="en-US" dirty="0" smtClean="0"/>
          </a:p>
          <a:p>
            <a:r>
              <a:rPr lang="en-US" dirty="0" smtClean="0"/>
              <a:t>Additional Resources:</a:t>
            </a:r>
          </a:p>
          <a:p>
            <a:endParaRPr lang="en-US" dirty="0" smtClean="0"/>
          </a:p>
          <a:p>
            <a:endParaRPr lang="en-US" baseline="0" dirty="0" smtClean="0"/>
          </a:p>
          <a:p>
            <a:r>
              <a:rPr lang="en-US" dirty="0" smtClean="0"/>
              <a:t>Transition: </a:t>
            </a:r>
          </a:p>
          <a:p>
            <a:endParaRPr lang="en-US" dirty="0" smtClean="0"/>
          </a:p>
          <a:p>
            <a:r>
              <a:rPr lang="en-US" dirty="0" smtClean="0"/>
              <a:t>Interactivity:</a:t>
            </a:r>
          </a:p>
          <a:p>
            <a:endParaRPr lang="en-US" dirty="0" smtClean="0"/>
          </a:p>
          <a:p>
            <a:r>
              <a:rPr lang="en-US" dirty="0" smtClean="0"/>
              <a:t>Additional Resources:</a:t>
            </a:r>
          </a:p>
          <a:p>
            <a:endParaRPr lang="en-US" dirty="0" smtClean="0"/>
          </a:p>
        </p:txBody>
      </p:sp>
    </p:spTree>
    <p:extLst>
      <p:ext uri="{BB962C8B-B14F-4D97-AF65-F5344CB8AC3E}">
        <p14:creationId xmlns:p14="http://schemas.microsoft.com/office/powerpoint/2010/main" val="782503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31</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a:bodyPr>
          <a:lstStyle/>
          <a:p>
            <a:r>
              <a:rPr lang="en-US" dirty="0" smtClean="0"/>
              <a:t>Purpose of Slide: Demonstrate</a:t>
            </a:r>
            <a:r>
              <a:rPr lang="en-US" baseline="0" dirty="0" smtClean="0"/>
              <a:t> the applicability of regulations.</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Key Message: Demonstrate</a:t>
            </a:r>
            <a:r>
              <a:rPr lang="en-US" baseline="0" dirty="0" smtClean="0"/>
              <a:t> the applicability of regulations.</a:t>
            </a:r>
            <a:endParaRPr lang="en-US" dirty="0" smtClean="0"/>
          </a:p>
          <a:p>
            <a:endParaRPr lang="en-US" dirty="0" smtClean="0"/>
          </a:p>
          <a:p>
            <a:r>
              <a:rPr lang="en-US" dirty="0" smtClean="0"/>
              <a:t>Time on Chart: 1 minutes</a:t>
            </a:r>
          </a:p>
          <a:p>
            <a:endParaRPr lang="en-US" dirty="0" smtClean="0"/>
          </a:p>
          <a:p>
            <a:pPr eaLnBrk="1" hangingPunct="1">
              <a:spcBef>
                <a:spcPct val="0"/>
              </a:spcBef>
              <a:buFont typeface="Wingdings" pitchFamily="2" charset="2"/>
              <a:buNone/>
            </a:pPr>
            <a:r>
              <a:rPr lang="en-US" dirty="0" smtClean="0"/>
              <a:t>Suggested Comments: The presence of a regional</a:t>
            </a:r>
            <a:r>
              <a:rPr lang="en-US" baseline="0" dirty="0" smtClean="0"/>
              <a:t> airport near the sample site requires notification of the FAA.</a:t>
            </a:r>
          </a:p>
          <a:p>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p:txBody>
      </p:sp>
    </p:spTree>
    <p:extLst>
      <p:ext uri="{BB962C8B-B14F-4D97-AF65-F5344CB8AC3E}">
        <p14:creationId xmlns:p14="http://schemas.microsoft.com/office/powerpoint/2010/main" val="3445848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32</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92500" lnSpcReduction="20000"/>
          </a:bodyPr>
          <a:lstStyle/>
          <a:p>
            <a:r>
              <a:rPr lang="en-US" dirty="0" smtClean="0"/>
              <a:t>Purpose of Slide: Introduce</a:t>
            </a:r>
            <a:r>
              <a:rPr lang="en-US" baseline="0" dirty="0" smtClean="0"/>
              <a:t> project coordination.</a:t>
            </a:r>
            <a:endParaRPr lang="en-US" dirty="0" smtClean="0"/>
          </a:p>
          <a:p>
            <a:endParaRPr lang="en-US" dirty="0" smtClean="0"/>
          </a:p>
          <a:p>
            <a:r>
              <a:rPr lang="en-US" dirty="0" smtClean="0"/>
              <a:t>Key Message: Other projects in the area can impact implementation and operation</a:t>
            </a:r>
          </a:p>
          <a:p>
            <a:endParaRPr lang="en-US" dirty="0" smtClean="0"/>
          </a:p>
          <a:p>
            <a:r>
              <a:rPr lang="en-US" dirty="0" smtClean="0"/>
              <a:t>Time on Chart: 1 minute</a:t>
            </a:r>
          </a:p>
          <a:p>
            <a:endParaRPr lang="en-US" dirty="0" smtClean="0"/>
          </a:p>
          <a:p>
            <a:r>
              <a:rPr lang="en-US" dirty="0" smtClean="0"/>
              <a:t>Suggested Comments:</a:t>
            </a:r>
            <a:r>
              <a:rPr lang="en-US" baseline="0" dirty="0" smtClean="0"/>
              <a:t>  The progress of projects in a regional or agency plan occasionally conflict.  An area with a long winter can have a short construction season.  Other factors such as event venues will also constrain the time periods when extensive work can take place.  Locations with delayed infrastructure maintenance can experience a flurry of projects when issues reach a crisis or outside funding becomes available.  In most cases, the other active projects are known in advance and can be incorporated into design plans and implementation budgets.</a:t>
            </a:r>
          </a:p>
          <a:p>
            <a:endParaRPr lang="en-US" baseline="0" dirty="0" smtClean="0"/>
          </a:p>
          <a:p>
            <a:r>
              <a:rPr lang="en-US" baseline="0" dirty="0" smtClean="0"/>
              <a:t>The most common type of impact is the need to coordinate field work using periodic meetings.  During the most active conflicts, daily meetings may be justified.  More commonly, weekly or monthly teleconferences can be sufficient.  If the interaction is limited, coordination through public agencies during routine management meetings might be sufficient.</a:t>
            </a:r>
          </a:p>
          <a:p>
            <a:pPr eaLnBrk="1" hangingPunct="1">
              <a:spcBef>
                <a:spcPct val="0"/>
              </a:spcBef>
              <a:buFont typeface="Wingdings" pitchFamily="2" charset="2"/>
              <a:buNone/>
            </a:pPr>
            <a:endParaRPr lang="en-US" baseline="0" dirty="0" smtClean="0"/>
          </a:p>
          <a:p>
            <a:r>
              <a:rPr lang="en-US" dirty="0" smtClean="0"/>
              <a:t>Transition: </a:t>
            </a:r>
          </a:p>
          <a:p>
            <a:endParaRPr lang="en-US" dirty="0" smtClean="0"/>
          </a:p>
          <a:p>
            <a:r>
              <a:rPr lang="en-US" dirty="0" smtClean="0"/>
              <a:t>Interactivity:</a:t>
            </a:r>
          </a:p>
          <a:p>
            <a:endParaRPr lang="en-US" dirty="0" smtClean="0"/>
          </a:p>
          <a:p>
            <a:r>
              <a:rPr lang="en-US" dirty="0" smtClean="0"/>
              <a:t>Additional Resources:</a:t>
            </a:r>
          </a:p>
        </p:txBody>
      </p:sp>
    </p:spTree>
    <p:extLst>
      <p:ext uri="{BB962C8B-B14F-4D97-AF65-F5344CB8AC3E}">
        <p14:creationId xmlns:p14="http://schemas.microsoft.com/office/powerpoint/2010/main" val="3835574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1181100" y="695325"/>
            <a:ext cx="4649788" cy="3486150"/>
          </a:xfrm>
          <a:noFill/>
          <a:ln>
            <a:solidFill>
              <a:srgbClr val="000000"/>
            </a:solidFill>
            <a:miter lim="800000"/>
            <a:headEnd/>
            <a:tailEnd/>
          </a:ln>
        </p:spPr>
      </p:sp>
      <p:sp>
        <p:nvSpPr>
          <p:cNvPr id="39939" name="Rectangle 3"/>
          <p:cNvSpPr>
            <a:spLocks noGrp="1" noChangeArrowheads="1"/>
          </p:cNvSpPr>
          <p:nvPr>
            <p:ph type="body" idx="1"/>
          </p:nvPr>
        </p:nvSpPr>
        <p:spPr bwMode="auto">
          <a:xfrm>
            <a:off x="701040" y="4415790"/>
            <a:ext cx="5608320" cy="4184994"/>
          </a:xfrm>
          <a:noFill/>
        </p:spPr>
        <p:txBody>
          <a:bodyPr wrap="square" lIns="90876" tIns="45439" rIns="90876" bIns="45439" numCol="1" anchor="t" anchorCtr="0" compatLnSpc="1">
            <a:prstTxWarp prst="textNoShape">
              <a:avLst/>
            </a:prstTxWarp>
            <a:normAutofit/>
          </a:bodyPr>
          <a:lstStyle/>
          <a:p>
            <a:r>
              <a:rPr lang="en-US" dirty="0" smtClean="0"/>
              <a:t>Purpose of Slide: Provide a placeholder for additional example</a:t>
            </a:r>
            <a:r>
              <a:rPr lang="en-US" baseline="0" dirty="0" smtClean="0"/>
              <a:t>. </a:t>
            </a:r>
            <a:endParaRPr lang="en-US" dirty="0" smtClean="0"/>
          </a:p>
          <a:p>
            <a:endParaRPr lang="en-US" dirty="0" smtClean="0"/>
          </a:p>
          <a:p>
            <a:r>
              <a:rPr lang="en-US" dirty="0" smtClean="0"/>
              <a:t>Key Message: ITS is active in the area.</a:t>
            </a:r>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a:t>
            </a:r>
          </a:p>
          <a:p>
            <a:pPr eaLnBrk="1" hangingPunct="1">
              <a:spcBef>
                <a:spcPct val="0"/>
              </a:spcBef>
              <a:buFont typeface="Wingdings" pitchFamily="2" charset="2"/>
              <a:buNone/>
            </a:pPr>
            <a:endParaRPr lang="en-US" dirty="0" smtClean="0"/>
          </a:p>
          <a:p>
            <a:pPr eaLnBrk="1" hangingPunct="1">
              <a:spcBef>
                <a:spcPct val="0"/>
              </a:spcBef>
              <a:buFont typeface="Wingdings" pitchFamily="2" charset="2"/>
              <a:buNone/>
            </a:pPr>
            <a:r>
              <a:rPr lang="en-US" dirty="0" smtClean="0"/>
              <a:t>To be developed based on content</a:t>
            </a:r>
            <a:r>
              <a:rPr lang="en-US" baseline="0" dirty="0" smtClean="0"/>
              <a:t> added by instructor.  </a:t>
            </a:r>
            <a:r>
              <a:rPr lang="en-US" dirty="0" smtClean="0"/>
              <a:t>The slide is a suggested location to add content relevant to the interests of the class.  Specific topics unique</a:t>
            </a:r>
            <a:r>
              <a:rPr lang="en-US" baseline="0" dirty="0" smtClean="0"/>
              <a:t> to a region can connect with student interest.</a:t>
            </a:r>
            <a:endParaRPr lang="en-US" dirty="0" smtClean="0">
              <a:latin typeface="Arial" charset="0"/>
            </a:endParaRPr>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 </a:t>
            </a:r>
          </a:p>
          <a:p>
            <a:endParaRPr lang="en-US" dirty="0" smtClean="0"/>
          </a:p>
        </p:txBody>
      </p:sp>
      <p:sp>
        <p:nvSpPr>
          <p:cNvPr id="39940"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z="1100"/>
              <a:t>Session 2</a:t>
            </a:r>
          </a:p>
        </p:txBody>
      </p:sp>
      <p:sp>
        <p:nvSpPr>
          <p:cNvPr id="39941" name="Slide Number Placeholder 7"/>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F0A05A-899E-4846-8804-AE2CF0DA17F9}" type="slidenum">
              <a:rPr lang="en-US" sz="1100"/>
              <a:pPr/>
              <a:t>33</a:t>
            </a:fld>
            <a:endParaRPr lang="en-US" sz="1100"/>
          </a:p>
        </p:txBody>
      </p:sp>
      <p:sp>
        <p:nvSpPr>
          <p:cNvPr id="39942" name="Header Placeholder 8"/>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z="1100"/>
              <a:t>Quick-Starting Your ITS Architecture Update</a:t>
            </a:r>
          </a:p>
        </p:txBody>
      </p:sp>
    </p:spTree>
    <p:extLst>
      <p:ext uri="{BB962C8B-B14F-4D97-AF65-F5344CB8AC3E}">
        <p14:creationId xmlns:p14="http://schemas.microsoft.com/office/powerpoint/2010/main" val="1229206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34</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85000" lnSpcReduction="20000"/>
          </a:bodyPr>
          <a:lstStyle/>
          <a:p>
            <a:r>
              <a:rPr lang="en-US" dirty="0" smtClean="0"/>
              <a:t>Purpose of Slide: Introduce</a:t>
            </a:r>
            <a:r>
              <a:rPr lang="en-US" baseline="0" dirty="0" smtClean="0"/>
              <a:t> approval process.</a:t>
            </a:r>
            <a:endParaRPr lang="en-US" dirty="0" smtClean="0"/>
          </a:p>
          <a:p>
            <a:endParaRPr lang="en-US" dirty="0" smtClean="0"/>
          </a:p>
          <a:p>
            <a:r>
              <a:rPr lang="en-US" dirty="0" smtClean="0"/>
              <a:t>Key Message: Review and approval phases are elements of all projects</a:t>
            </a:r>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a:t>
            </a:r>
            <a:r>
              <a:rPr lang="en-US" baseline="0" dirty="0" smtClean="0"/>
              <a:t> The development of complete and correct plans is only a portion of the design process.  The process for each project will be determined by a combination of the implementing agency’s processes and the design company’s processes.  Once a design is considered complete and correct by the design team, many companies have internal Quality Assurance/Quality Control processes that must be followed prior to delivery of any product.  Additionally, many contracts are requiring approval of a quality process in the award of the contract.  For most plan sets, the concurrence of a Professional Engineer registered in the state of implementation is required as indicated by having the PE affix his/her seal and signature to the plan set.  After the plan set and other submittals are provided to the implementing agency, that agency must indicate its concurrency that the plan set is adequate for implementation by the issuance of a release for construction or issuance of a notice to proceed on a construction contract.  The disposition of comments from the implementing agency can be a time consuming process both in labor hours and in calendar time.  It is typical for there to be a tension between the desire for initiation of construction and the desire for all identified issues with the plans to be resolved. </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Many jurisdictions use a checklist in the formal review.  This is a highly recommended practice during preparation for the submission to QA.</a:t>
            </a:r>
          </a:p>
          <a:p>
            <a:pPr eaLnBrk="1" hangingPunct="1">
              <a:spcBef>
                <a:spcPct val="0"/>
              </a:spcBef>
              <a:buFont typeface="Wingdings" pitchFamily="2" charset="2"/>
              <a:buNone/>
            </a:pPr>
            <a:endParaRPr lang="en-US" baseline="0" dirty="0" smtClean="0"/>
          </a:p>
          <a:p>
            <a:r>
              <a:rPr lang="en-US" dirty="0" smtClean="0"/>
              <a:t>Transition: </a:t>
            </a:r>
          </a:p>
          <a:p>
            <a:endParaRPr lang="en-US" dirty="0" smtClean="0"/>
          </a:p>
          <a:p>
            <a:r>
              <a:rPr lang="en-US" dirty="0" smtClean="0"/>
              <a:t>Interactivity:</a:t>
            </a:r>
          </a:p>
          <a:p>
            <a:endParaRPr lang="en-US" dirty="0" smtClean="0"/>
          </a:p>
          <a:p>
            <a:r>
              <a:rPr lang="en-US" dirty="0" smtClean="0"/>
              <a:t>Additional Resources:</a:t>
            </a:r>
          </a:p>
          <a:p>
            <a:endParaRPr lang="en-US" dirty="0" smtClean="0"/>
          </a:p>
        </p:txBody>
      </p:sp>
    </p:spTree>
    <p:extLst>
      <p:ext uri="{BB962C8B-B14F-4D97-AF65-F5344CB8AC3E}">
        <p14:creationId xmlns:p14="http://schemas.microsoft.com/office/powerpoint/2010/main" val="1227126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35</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70000" lnSpcReduction="20000"/>
          </a:bodyPr>
          <a:lstStyle/>
          <a:p>
            <a:r>
              <a:rPr lang="en-US" dirty="0" smtClean="0"/>
              <a:t>Purpose of Slide: Introduce</a:t>
            </a:r>
            <a:r>
              <a:rPr lang="en-US" baseline="0" dirty="0" smtClean="0"/>
              <a:t> concept of field revisions.</a:t>
            </a:r>
            <a:endParaRPr lang="en-US" dirty="0" smtClean="0"/>
          </a:p>
          <a:p>
            <a:endParaRPr lang="en-US" dirty="0" smtClean="0"/>
          </a:p>
          <a:p>
            <a:r>
              <a:rPr lang="en-US" dirty="0" smtClean="0"/>
              <a:t>Key Message: Design</a:t>
            </a:r>
            <a:r>
              <a:rPr lang="en-US" baseline="0" dirty="0" smtClean="0"/>
              <a:t>s are inevitably revised during construction</a:t>
            </a:r>
            <a:r>
              <a:rPr lang="en-US" dirty="0" smtClean="0"/>
              <a:t>.</a:t>
            </a:r>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a:t>
            </a:r>
            <a:r>
              <a:rPr lang="en-US" baseline="0" dirty="0" smtClean="0"/>
              <a:t> For a variety of reasons, implementation of designs differ from plans made during the design phase.  Sometimes the design starts at a point that is not realized in the field.  Sometimes a project has been implemented that the plan sheets do not reflect, such as a device put in “temporarily” that managers decide to leave or an emergency restoration to a nearby installation that is not recorded.  Other times field conditions are encountered that predate the records, such as an oil tank left from a house taken by eminent domain or an endangered species found on an environmental survey for a nearby development.  Other times, the designer just makes a poor decision, such as placing a wireless path near a treetop that becomes occluded or placing a wireless path near a building under construction that increases in height to block the path.</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In ITS, frequently projects are put in place when traffic conditions are congested, which places the project in the eye of politicians.  Political decisions on transportation priorities can cause a project to be revised during implementation or canceled altogether.  Other policy changes, such as a mandate for increased electronic security, can cause significant revision to configuration or devices.</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Any significant revision can cause implementation to stop for anywhere from a few hours to into the next budget cycle.  If the interruption is significant enough to significantly impact costs, the implementing agency may require adjustment to the extent of the project or may reallocate the remaining budget to other priorities, leaving the original project partially implemented.</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In response to revisions, standard practice is for a project to issue design revisions.  Most commonly for minor changes, the implementing agency will allow plans to be “redlined”, with either a handwritten change being noted on the paper plans or an electronic change being noted in the files as construction continues.  For more significant revisions, the implementing agency may require the plan set to be reissued and go through an approval process, with further progress on the construction being delayed until approval is complete.</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While each of these possibilities is unlikely, projects without some change to the plan are rare.</a:t>
            </a:r>
            <a:endParaRPr lang="en-US" dirty="0" smtClean="0"/>
          </a:p>
          <a:p>
            <a:pPr eaLnBrk="1" hangingPunct="1">
              <a:spcBef>
                <a:spcPct val="0"/>
              </a:spcBef>
              <a:buFont typeface="Wingdings" pitchFamily="2" charset="2"/>
              <a:buNone/>
            </a:pPr>
            <a:endParaRPr lang="en-US" dirty="0" smtClean="0"/>
          </a:p>
          <a:p>
            <a:r>
              <a:rPr lang="en-US" dirty="0" smtClean="0"/>
              <a:t>Transition: </a:t>
            </a:r>
          </a:p>
          <a:p>
            <a:endParaRPr lang="en-US" dirty="0" smtClean="0"/>
          </a:p>
          <a:p>
            <a:r>
              <a:rPr lang="en-US" dirty="0" smtClean="0"/>
              <a:t>Interactivity:</a:t>
            </a:r>
          </a:p>
          <a:p>
            <a:endParaRPr lang="en-US" dirty="0" smtClean="0"/>
          </a:p>
          <a:p>
            <a:r>
              <a:rPr lang="en-US" dirty="0" smtClean="0"/>
              <a:t>Additional Resources:</a:t>
            </a:r>
          </a:p>
          <a:p>
            <a:endParaRPr lang="en-US" dirty="0" smtClean="0"/>
          </a:p>
        </p:txBody>
      </p:sp>
    </p:spTree>
    <p:extLst>
      <p:ext uri="{BB962C8B-B14F-4D97-AF65-F5344CB8AC3E}">
        <p14:creationId xmlns:p14="http://schemas.microsoft.com/office/powerpoint/2010/main" val="4927996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36</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70000" lnSpcReduction="20000"/>
          </a:bodyPr>
          <a:lstStyle/>
          <a:p>
            <a:r>
              <a:rPr lang="en-US" dirty="0" smtClean="0"/>
              <a:t>Purpose of Slide: Introduce</a:t>
            </a:r>
            <a:r>
              <a:rPr lang="en-US" baseline="0" dirty="0" smtClean="0"/>
              <a:t> concept of required testing.</a:t>
            </a:r>
            <a:endParaRPr lang="en-US" dirty="0" smtClean="0"/>
          </a:p>
          <a:p>
            <a:endParaRPr lang="en-US" dirty="0" smtClean="0"/>
          </a:p>
          <a:p>
            <a:r>
              <a:rPr lang="en-US" dirty="0" smtClean="0"/>
              <a:t>Key Message: </a:t>
            </a:r>
            <a:r>
              <a:rPr lang="en-US" baseline="0" dirty="0" smtClean="0"/>
              <a:t>A project is not completed until test results are accepted</a:t>
            </a:r>
            <a:r>
              <a:rPr lang="en-US" dirty="0" smtClean="0"/>
              <a:t>.</a:t>
            </a:r>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a:t>
            </a:r>
            <a:r>
              <a:rPr lang="en-US" baseline="0" dirty="0" smtClean="0"/>
              <a:t> Civil design work and infrastructure elements of a project take place at the bottom of the System Engineering “V”.  If the project is properly advancing, requirements at this portion of the project are specific and testable.  While infrastructure work is in a support role to the transportation function, a subset of the requirements must be supported by the infrastructure elements.  In the scenario considered, the camera pole must support project requirements for site line requirements.  Power supplied must meet usage and reliability requirements.</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Development of test plans and procedures should begin during the design portion of civil work to assure resources needed to test compliance with requirements are available in a timely manner.  Providing the resources to accomplish test planning during the design phase is a frequent shortcoming of ITS projects.</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Operation of a system prior to the acceptance of the project is a common practice that has many downsides.  The pressure to initiate operation of the results of a project comes from both the agency and the implementer.  The agency has a need defined for the project and frequently feels political pressure both to meet a schedule and to gain benefit from fielded devices that are visible to the public.  The implementer also frequently feels pressure to meet a schedule as well as to achieve a milestone that will trigger a payment.  Milestones such as operational acceptance or substantial completion are typical.  The biggest downside of granting those milestones is the removal of the urgency to promptly complete the remaining work.  A contractor with substantial completion achieved may redeploy key assets (both staff and equipment) to other projects with a more urgent need.  Correcting less urgent defects or implementing the remaining requirements may be delayed or offered as subject of a variance to the project requirements to never be met.  Implementing and testing remaining requirements can be vastly complicated by doing so with the system in operation, with significant cost and schedule implications for the implementer.  Also, initial operation may reveal desired improvements that the agency wants to get in promptly, making completion of the project difficult to claim by the implementer.</a:t>
            </a:r>
          </a:p>
          <a:p>
            <a:pPr eaLnBrk="1" hangingPunct="1">
              <a:spcBef>
                <a:spcPct val="0"/>
              </a:spcBef>
              <a:buFont typeface="Wingdings" pitchFamily="2" charset="2"/>
              <a:buNone/>
            </a:pPr>
            <a:endParaRPr lang="en-US" dirty="0" smtClean="0"/>
          </a:p>
          <a:p>
            <a:r>
              <a:rPr lang="en-US" dirty="0" smtClean="0"/>
              <a:t>Transition: </a:t>
            </a:r>
          </a:p>
          <a:p>
            <a:endParaRPr lang="en-US" dirty="0" smtClean="0"/>
          </a:p>
          <a:p>
            <a:r>
              <a:rPr lang="en-US" dirty="0" smtClean="0"/>
              <a:t>Interactivity:</a:t>
            </a:r>
          </a:p>
          <a:p>
            <a:endParaRPr lang="en-US" dirty="0" smtClean="0"/>
          </a:p>
          <a:p>
            <a:r>
              <a:rPr lang="en-US" dirty="0" smtClean="0"/>
              <a:t>Additional Resources:</a:t>
            </a:r>
          </a:p>
          <a:p>
            <a:endParaRPr lang="en-US" dirty="0" smtClean="0"/>
          </a:p>
        </p:txBody>
      </p:sp>
    </p:spTree>
    <p:extLst>
      <p:ext uri="{BB962C8B-B14F-4D97-AF65-F5344CB8AC3E}">
        <p14:creationId xmlns:p14="http://schemas.microsoft.com/office/powerpoint/2010/main" val="3786178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37</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70000" lnSpcReduction="20000"/>
          </a:bodyPr>
          <a:lstStyle/>
          <a:p>
            <a:r>
              <a:rPr lang="en-US" dirty="0" smtClean="0"/>
              <a:t>Purpose of Slide: Introduce </a:t>
            </a:r>
          </a:p>
          <a:p>
            <a:endParaRPr lang="en-US" dirty="0" smtClean="0"/>
          </a:p>
          <a:p>
            <a:r>
              <a:rPr lang="en-US" dirty="0" smtClean="0"/>
              <a:t>Key Message: Performance measures must be identified based upon the objectives of a</a:t>
            </a:r>
            <a:r>
              <a:rPr lang="en-US" baseline="0" dirty="0" smtClean="0"/>
              <a:t> project.</a:t>
            </a:r>
            <a:r>
              <a:rPr lang="en-US" dirty="0" smtClean="0"/>
              <a:t> </a:t>
            </a:r>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 </a:t>
            </a:r>
          </a:p>
          <a:p>
            <a:pPr eaLnBrk="1" hangingPunct="1">
              <a:spcBef>
                <a:spcPct val="0"/>
              </a:spcBef>
              <a:buFont typeface="Wingdings" pitchFamily="2" charset="2"/>
              <a:buNone/>
            </a:pPr>
            <a:endParaRPr lang="en-US" dirty="0" smtClean="0"/>
          </a:p>
          <a:p>
            <a:r>
              <a:rPr lang="en-US" dirty="0" smtClean="0"/>
              <a:t>Evaluation assesses</a:t>
            </a:r>
            <a:r>
              <a:rPr lang="en-US" baseline="0" dirty="0" smtClean="0"/>
              <a:t> the accomplishment of project goals.  Civil design considerations should support the goals and may require accommodation of evaluation requirements in support of such an assessment.  The planning for the evaluation should be approaching completion during civil design work.</a:t>
            </a:r>
          </a:p>
          <a:p>
            <a:endParaRPr lang="en-US" baseline="0" dirty="0" smtClean="0"/>
          </a:p>
          <a:p>
            <a:r>
              <a:rPr lang="en-US" baseline="0" dirty="0" smtClean="0"/>
              <a:t>The USDOT ITS program has been encouraging, guiding, and performing evaluations since the 1990’s.  Authorizing legislation (ISTEA, SAFETEA-LU) includes mandates for evaluation of government resource expenditures.  The current reporting and evaluation guidelines along with links to resource guides and sample evaluations are available online.</a:t>
            </a:r>
          </a:p>
          <a:p>
            <a:endParaRPr lang="en-US" baseline="0" dirty="0" smtClean="0"/>
          </a:p>
          <a:p>
            <a:r>
              <a:rPr lang="en-US" baseline="0" dirty="0" smtClean="0"/>
              <a:t>Evaluation is a separate effort from the implementation of a project, requiring independence on the part of the evaluators to examine the project and measure its effectiveness.  Reporting of negative results and incomplete achievements may be difficult for project partners to accept, but can also lead to project revisions that improve the project.</a:t>
            </a:r>
          </a:p>
          <a:p>
            <a:endParaRPr lang="en-US" dirty="0" smtClean="0"/>
          </a:p>
          <a:p>
            <a:r>
              <a:rPr lang="en-US" dirty="0" smtClean="0"/>
              <a:t>Transition: </a:t>
            </a:r>
          </a:p>
          <a:p>
            <a:endParaRPr lang="en-US" dirty="0" smtClean="0"/>
          </a:p>
          <a:p>
            <a:r>
              <a:rPr lang="en-US" dirty="0" smtClean="0"/>
              <a:t>Interactivity:</a:t>
            </a:r>
          </a:p>
          <a:p>
            <a:endParaRPr lang="en-US" dirty="0" smtClean="0"/>
          </a:p>
          <a:p>
            <a:r>
              <a:rPr lang="en-US" dirty="0" smtClean="0"/>
              <a:t>Additional Resources:</a:t>
            </a:r>
          </a:p>
          <a:p>
            <a:endParaRPr lang="en-US" dirty="0" smtClean="0"/>
          </a:p>
          <a:p>
            <a:r>
              <a:rPr lang="en-US" dirty="0" smtClean="0"/>
              <a:t>Definition taken from USDOT ITS JPO ITS</a:t>
            </a:r>
            <a:r>
              <a:rPr lang="en-US" baseline="0" dirty="0" smtClean="0"/>
              <a:t> Evaluation Guidelines retrieved from website on August 24, 2015 </a:t>
            </a:r>
            <a:endParaRPr lang="en-US" dirty="0" smtClean="0"/>
          </a:p>
          <a:p>
            <a:endParaRPr lang="en-US" dirty="0" smtClean="0"/>
          </a:p>
          <a:p>
            <a:r>
              <a:rPr lang="en-US" dirty="0" smtClean="0"/>
              <a:t>Examples</a:t>
            </a:r>
            <a:r>
              <a:rPr lang="en-US" baseline="0" dirty="0" smtClean="0"/>
              <a:t> of completed evaluations</a:t>
            </a:r>
            <a:r>
              <a:rPr lang="en-US" dirty="0" smtClean="0"/>
              <a:t> are linked to the appendix</a:t>
            </a:r>
            <a:r>
              <a:rPr lang="en-US" baseline="0" dirty="0" smtClean="0"/>
              <a:t> of the online guide.</a:t>
            </a:r>
            <a:endParaRPr lang="en-US" dirty="0" smtClean="0"/>
          </a:p>
        </p:txBody>
      </p:sp>
    </p:spTree>
    <p:extLst>
      <p:ext uri="{BB962C8B-B14F-4D97-AF65-F5344CB8AC3E}">
        <p14:creationId xmlns:p14="http://schemas.microsoft.com/office/powerpoint/2010/main" val="3445848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38</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77500" lnSpcReduction="20000"/>
          </a:bodyPr>
          <a:lstStyle/>
          <a:p>
            <a:r>
              <a:rPr lang="en-US" dirty="0" smtClean="0"/>
              <a:t>Purpose of Slide: Present</a:t>
            </a:r>
            <a:r>
              <a:rPr lang="en-US" baseline="0" dirty="0" smtClean="0"/>
              <a:t> use of performance measures for evaluation.</a:t>
            </a:r>
            <a:endParaRPr lang="en-US" dirty="0" smtClean="0"/>
          </a:p>
          <a:p>
            <a:endParaRPr lang="en-US" dirty="0" smtClean="0"/>
          </a:p>
          <a:p>
            <a:r>
              <a:rPr lang="en-US" dirty="0" smtClean="0"/>
              <a:t>Key Message: Performance measures must be identified based upon the objectives of a</a:t>
            </a:r>
            <a:r>
              <a:rPr lang="en-US" baseline="0" dirty="0" smtClean="0"/>
              <a:t> project.</a:t>
            </a:r>
            <a:r>
              <a:rPr lang="en-US" dirty="0" smtClean="0"/>
              <a:t> </a:t>
            </a:r>
          </a:p>
          <a:p>
            <a:endParaRPr lang="en-US" dirty="0" smtClean="0"/>
          </a:p>
          <a:p>
            <a:r>
              <a:rPr lang="en-US" dirty="0" smtClean="0"/>
              <a:t>Time on Chart: 2 minutes</a:t>
            </a:r>
          </a:p>
          <a:p>
            <a:endParaRPr lang="en-US" dirty="0" smtClean="0"/>
          </a:p>
          <a:p>
            <a:pPr eaLnBrk="1" hangingPunct="1">
              <a:spcBef>
                <a:spcPct val="0"/>
              </a:spcBef>
              <a:buFont typeface="Wingdings" pitchFamily="2" charset="2"/>
              <a:buNone/>
            </a:pPr>
            <a:r>
              <a:rPr lang="en-US" dirty="0" smtClean="0"/>
              <a:t>Suggested Comments: </a:t>
            </a:r>
          </a:p>
          <a:p>
            <a:r>
              <a:rPr lang="en-US" dirty="0" smtClean="0"/>
              <a:t>Performance measures</a:t>
            </a:r>
            <a:r>
              <a:rPr lang="en-US" baseline="0" dirty="0" smtClean="0"/>
              <a:t> address issues at a higher level in the System Engineering “V” and must be </a:t>
            </a:r>
            <a:r>
              <a:rPr lang="en-US" dirty="0" smtClean="0"/>
              <a:t>based upon the objectives of</a:t>
            </a:r>
            <a:r>
              <a:rPr lang="en-US" baseline="0" dirty="0" smtClean="0"/>
              <a:t> the project, which reflect the transportation need (i.e. problem) being addressed. If a project is undertaken to increase transit ridership, then a measure of transit ridership should be included in the performance measures used to evaluate the project.  Some projects address a goal or objective that is difficult to measure.  For example, collection of statistically significant measurements for a safety project to avoid a relatively rare occurrence such as a roadway departure crash may be impractical due to time or cost.  A surrogate such as near misses or non-crash shoulder incursions may be collectable measurements that imply project effectiveness.</a:t>
            </a:r>
            <a:endParaRPr lang="en-US" dirty="0" smtClean="0"/>
          </a:p>
          <a:p>
            <a:endParaRPr lang="en-US" dirty="0" smtClean="0"/>
          </a:p>
          <a:p>
            <a:r>
              <a:rPr lang="en-US" dirty="0" smtClean="0"/>
              <a:t>Performance measures</a:t>
            </a:r>
            <a:r>
              <a:rPr lang="en-US" baseline="0" dirty="0" smtClean="0"/>
              <a:t> c</a:t>
            </a:r>
            <a:r>
              <a:rPr lang="en-US" dirty="0" smtClean="0"/>
              <a:t>an be qualitative or quantitative. Often a combination</a:t>
            </a:r>
            <a:r>
              <a:rPr lang="en-US" baseline="0" dirty="0" smtClean="0"/>
              <a:t> of the two are used to evaluate a project.</a:t>
            </a:r>
            <a:endParaRPr lang="en-US" dirty="0" smtClean="0"/>
          </a:p>
          <a:p>
            <a:endParaRPr lang="en-US" dirty="0" smtClean="0"/>
          </a:p>
          <a:p>
            <a:r>
              <a:rPr lang="en-US" dirty="0" smtClean="0"/>
              <a:t>As mentioned on the previous slide for testing, planning for the evaluation of the system should be proceeding throughout</a:t>
            </a:r>
            <a:r>
              <a:rPr lang="en-US" baseline="0" dirty="0" smtClean="0"/>
              <a:t> the design of the project.  For adequate evaluation, </a:t>
            </a:r>
            <a:r>
              <a:rPr lang="en-US" dirty="0" smtClean="0"/>
              <a:t>collection of the performance measures may be needed prior to initiation</a:t>
            </a:r>
            <a:r>
              <a:rPr lang="en-US" baseline="0" dirty="0" smtClean="0"/>
              <a:t> of</a:t>
            </a:r>
            <a:r>
              <a:rPr lang="en-US" dirty="0" smtClean="0"/>
              <a:t> the project so that once it is complete, the data</a:t>
            </a:r>
            <a:r>
              <a:rPr lang="en-US" baseline="0" dirty="0" smtClean="0"/>
              <a:t> related to the “before” conditions exist for use in the evaluation</a:t>
            </a:r>
            <a:r>
              <a:rPr lang="en-US" dirty="0" smtClean="0"/>
              <a:t>.  </a:t>
            </a:r>
          </a:p>
          <a:p>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p:txBody>
      </p:sp>
    </p:spTree>
    <p:extLst>
      <p:ext uri="{BB962C8B-B14F-4D97-AF65-F5344CB8AC3E}">
        <p14:creationId xmlns:p14="http://schemas.microsoft.com/office/powerpoint/2010/main" val="3514154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Purpose of Slide: Introduce</a:t>
            </a:r>
            <a:r>
              <a:rPr lang="en-US" baseline="0" dirty="0" smtClean="0"/>
              <a:t> needs for the advancement f ITS</a:t>
            </a:r>
            <a:endParaRPr lang="en-US" dirty="0" smtClean="0"/>
          </a:p>
          <a:p>
            <a:endParaRPr lang="en-US" dirty="0" smtClean="0"/>
          </a:p>
          <a:p>
            <a:r>
              <a:rPr lang="en-US" dirty="0" smtClean="0"/>
              <a:t>Key Message: ITS is a valuable</a:t>
            </a:r>
            <a:r>
              <a:rPr lang="en-US" baseline="0" dirty="0" smtClean="0"/>
              <a:t> transportation tool</a:t>
            </a:r>
            <a:endParaRPr lang="en-US" dirty="0" smtClean="0"/>
          </a:p>
          <a:p>
            <a:endParaRPr lang="en-US" dirty="0" smtClean="0"/>
          </a:p>
          <a:p>
            <a:r>
              <a:rPr lang="en-US" dirty="0" smtClean="0"/>
              <a:t>Time on Chart: 2 minutes</a:t>
            </a:r>
          </a:p>
          <a:p>
            <a:endParaRPr lang="en-US" dirty="0" smtClean="0"/>
          </a:p>
          <a:p>
            <a:pPr eaLnBrk="1" hangingPunct="1">
              <a:spcBef>
                <a:spcPct val="0"/>
              </a:spcBef>
              <a:buFont typeface="Wingdings" pitchFamily="2" charset="2"/>
              <a:buNone/>
            </a:pPr>
            <a:r>
              <a:rPr lang="en-US" dirty="0" smtClean="0"/>
              <a:t>Suggested Comments: For the transportation</a:t>
            </a:r>
            <a:r>
              <a:rPr lang="en-US" baseline="0" dirty="0" smtClean="0"/>
              <a:t> professional, ITS is a tool to address transportation problems without adding physical capacity. Challenges exist where technological capabilities are not inherent within state and local agencies. The use of ITS architecture and other ITS tools provide for the development of common frameworks for discussion of ITS plans and developments that bridge the gap of functional descriptions and technological application. </a:t>
            </a:r>
            <a:endParaRPr lang="en-US" dirty="0" smtClean="0"/>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a:p>
            <a:endParaRPr lang="en-US" dirty="0"/>
          </a:p>
        </p:txBody>
      </p:sp>
      <p:sp>
        <p:nvSpPr>
          <p:cNvPr id="4" name="Slide Number Placeholder 3"/>
          <p:cNvSpPr>
            <a:spLocks noGrp="1"/>
          </p:cNvSpPr>
          <p:nvPr>
            <p:ph type="sldNum" sz="quarter" idx="10"/>
          </p:nvPr>
        </p:nvSpPr>
        <p:spPr/>
        <p:txBody>
          <a:bodyPr/>
          <a:lstStyle/>
          <a:p>
            <a:pPr>
              <a:defRPr/>
            </a:pPr>
            <a:fld id="{A7AEBA62-FE96-40D5-94EA-5FB9199613F4}" type="slidenum">
              <a:rPr lang="en-US" smtClean="0"/>
              <a:pPr>
                <a:defRPr/>
              </a:pPr>
              <a:t>39</a:t>
            </a:fld>
            <a:endParaRPr lang="en-US"/>
          </a:p>
        </p:txBody>
      </p:sp>
    </p:spTree>
    <p:extLst>
      <p:ext uri="{BB962C8B-B14F-4D97-AF65-F5344CB8AC3E}">
        <p14:creationId xmlns:p14="http://schemas.microsoft.com/office/powerpoint/2010/main" val="193235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Purpose of Slide: Describe</a:t>
            </a:r>
            <a:r>
              <a:rPr lang="en-US" baseline="0" dirty="0" smtClean="0"/>
              <a:t> the exercise tasks.</a:t>
            </a:r>
            <a:endParaRPr lang="en-US" dirty="0" smtClean="0"/>
          </a:p>
          <a:p>
            <a:endParaRPr lang="en-US" dirty="0" smtClean="0"/>
          </a:p>
          <a:p>
            <a:r>
              <a:rPr lang="en-US" dirty="0" smtClean="0"/>
              <a:t>Key Message: The exercise will consist</a:t>
            </a:r>
            <a:r>
              <a:rPr lang="en-US" baseline="0" dirty="0" smtClean="0"/>
              <a:t> of specific tasks which will be discussed in this presentation.</a:t>
            </a:r>
            <a:endParaRPr lang="en-US" dirty="0" smtClean="0"/>
          </a:p>
          <a:p>
            <a:endParaRPr lang="en-US" dirty="0" smtClean="0"/>
          </a:p>
          <a:p>
            <a:r>
              <a:rPr lang="en-US" dirty="0" smtClean="0"/>
              <a:t>Time on Chart: &lt;1 minute</a:t>
            </a:r>
          </a:p>
          <a:p>
            <a:endParaRPr lang="en-US" dirty="0" smtClean="0"/>
          </a:p>
          <a:p>
            <a:r>
              <a:rPr lang="en-US" dirty="0" smtClean="0"/>
              <a:t>Suggested Comments: The exercise will consist of 5</a:t>
            </a:r>
            <a:r>
              <a:rPr lang="en-US" baseline="0" dirty="0" smtClean="0"/>
              <a:t> tasks as listed on this slide. The objective is to define the project with added elements in each step. First you will determine a preferred location for the camera of interest. Next you will consider power alternatives and determine a recommended approach. In Task 3 you will consider communication alternatives and determine a recommended approach.  Task 4 will determine the candidate on which to mount the camera.  This task will be your homework to be completed before the lab. We’ll discuss this more later in the presentation. And finally, in Task 5 you will define how you will determine that civil elements support a system that is working properly,  which is very important when you are spending the public’s money to implement a project. So that’s the exercise and I hope understanding the scope of the tasks will help you grasp the information you need from the remainder of this presentation.</a:t>
            </a:r>
          </a:p>
          <a:p>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7AEBA62-FE96-40D5-94EA-5FB9199613F4}" type="slidenum">
              <a:rPr lang="en-US" smtClean="0"/>
              <a:pPr>
                <a:defRPr/>
              </a:pPr>
              <a:t>4</a:t>
            </a:fld>
            <a:endParaRPr lang="en-US"/>
          </a:p>
        </p:txBody>
      </p:sp>
    </p:spTree>
    <p:extLst>
      <p:ext uri="{BB962C8B-B14F-4D97-AF65-F5344CB8AC3E}">
        <p14:creationId xmlns:p14="http://schemas.microsoft.com/office/powerpoint/2010/main" val="2261272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40</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92500" lnSpcReduction="10000"/>
          </a:bodyPr>
          <a:lstStyle/>
          <a:p>
            <a:r>
              <a:rPr lang="en-US" dirty="0" smtClean="0"/>
              <a:t>Purpose of Slide: Present setting for the case study</a:t>
            </a:r>
            <a:r>
              <a:rPr lang="en-US" baseline="0" dirty="0" smtClean="0"/>
              <a:t>.</a:t>
            </a:r>
            <a:endParaRPr lang="en-US" dirty="0" smtClean="0"/>
          </a:p>
          <a:p>
            <a:endParaRPr lang="en-US" dirty="0" smtClean="0"/>
          </a:p>
          <a:p>
            <a:r>
              <a:rPr lang="en-US" dirty="0" smtClean="0"/>
              <a:t>Key Message: The Case Study is a realistic scenario.</a:t>
            </a:r>
          </a:p>
          <a:p>
            <a:endParaRPr lang="en-US" dirty="0" smtClean="0"/>
          </a:p>
          <a:p>
            <a:r>
              <a:rPr lang="en-US" dirty="0" smtClean="0"/>
              <a:t>Time on Chart: 1 minute</a:t>
            </a:r>
          </a:p>
          <a:p>
            <a:endParaRPr lang="en-US" dirty="0" smtClean="0"/>
          </a:p>
          <a:p>
            <a:pPr eaLnBrk="1" hangingPunct="1">
              <a:spcBef>
                <a:spcPct val="0"/>
              </a:spcBef>
              <a:buFont typeface="Wingdings" pitchFamily="2" charset="2"/>
              <a:buNone/>
            </a:pPr>
            <a:r>
              <a:rPr lang="en-US" dirty="0" smtClean="0"/>
              <a:t>Suggested Comments: As</a:t>
            </a:r>
            <a:r>
              <a:rPr lang="en-US" baseline="0" dirty="0" smtClean="0"/>
              <a:t> a representative scenario, consider a Midwestern university in a medium-sized city.  The university team plays home football games at a domed stadium managed by a regional authority and shared with local events such as concerts, conventions, and community events. University football games represent the largest crowds that the stadium draws.  The stadium is a quarter mile from the North edge of the campus and about a mile from the South edge.  There are other university facilities up to a few miles away.  For the purposes of the case study, the major arterial for consideration is 12</a:t>
            </a:r>
            <a:r>
              <a:rPr lang="en-US" baseline="30000" dirty="0" smtClean="0"/>
              <a:t>th</a:t>
            </a:r>
            <a:r>
              <a:rPr lang="en-US" baseline="0" dirty="0" smtClean="0"/>
              <a:t> Avenue North, which intersects the Interstate about two miles from campus and has 7 signalized intersections to reach campus.</a:t>
            </a:r>
            <a:endParaRPr lang="en-US" dirty="0" smtClean="0"/>
          </a:p>
          <a:p>
            <a:pPr eaLnBrk="1" hangingPunct="1">
              <a:spcBef>
                <a:spcPct val="0"/>
              </a:spcBef>
              <a:buFont typeface="Wingdings" pitchFamily="2" charset="2"/>
              <a:buNone/>
            </a:pPr>
            <a:endParaRPr lang="en-US" dirty="0" smtClean="0"/>
          </a:p>
          <a:p>
            <a:r>
              <a:rPr lang="en-US" dirty="0" smtClean="0"/>
              <a:t>Transition: The capabilities for</a:t>
            </a:r>
            <a:r>
              <a:rPr lang="en-US" baseline="0" dirty="0" smtClean="0"/>
              <a:t> the camera to be located at the intersection of the Interstate and major arterial will next be considered.</a:t>
            </a:r>
            <a:endParaRPr lang="en-US" dirty="0" smtClean="0"/>
          </a:p>
          <a:p>
            <a:endParaRPr lang="en-US" dirty="0" smtClean="0"/>
          </a:p>
          <a:p>
            <a:r>
              <a:rPr lang="en-US" dirty="0" smtClean="0"/>
              <a:t>Interactivity:</a:t>
            </a:r>
          </a:p>
          <a:p>
            <a:endParaRPr lang="en-US" dirty="0" smtClean="0"/>
          </a:p>
          <a:p>
            <a:r>
              <a:rPr lang="en-US" dirty="0" smtClean="0"/>
              <a:t>Additional Resources: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image is take from</a:t>
            </a:r>
            <a:r>
              <a:rPr lang="en-US" baseline="0" dirty="0" smtClean="0"/>
              <a:t> Google Earth.</a:t>
            </a:r>
            <a:endParaRPr lang="en-US" dirty="0" smtClean="0"/>
          </a:p>
        </p:txBody>
      </p:sp>
    </p:spTree>
    <p:extLst>
      <p:ext uri="{BB962C8B-B14F-4D97-AF65-F5344CB8AC3E}">
        <p14:creationId xmlns:p14="http://schemas.microsoft.com/office/powerpoint/2010/main" val="3841179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Purpose of Slide: Conduct a review</a:t>
            </a:r>
            <a:r>
              <a:rPr lang="en-US" baseline="0" dirty="0" smtClean="0"/>
              <a:t> to ensure students got the purpose of the case study.</a:t>
            </a:r>
            <a:endParaRPr lang="en-US" dirty="0" smtClean="0"/>
          </a:p>
          <a:p>
            <a:endParaRPr lang="en-US" dirty="0" smtClean="0"/>
          </a:p>
          <a:p>
            <a:r>
              <a:rPr lang="en-US" dirty="0" smtClean="0"/>
              <a:t>Key Message: Confirm that case study</a:t>
            </a:r>
            <a:r>
              <a:rPr lang="en-US" baseline="0" dirty="0" smtClean="0"/>
              <a:t> provided an overview of ITS, explored its application to transportation problems and explores issues related to civil design in ITS projects.</a:t>
            </a:r>
            <a:endParaRPr lang="en-US" dirty="0" smtClean="0"/>
          </a:p>
          <a:p>
            <a:endParaRPr lang="en-US" dirty="0" smtClean="0"/>
          </a:p>
          <a:p>
            <a:r>
              <a:rPr lang="en-US" dirty="0" smtClean="0"/>
              <a:t>Time on Chart: 1 minute</a:t>
            </a:r>
          </a:p>
          <a:p>
            <a:endParaRPr lang="en-US" dirty="0" smtClean="0"/>
          </a:p>
          <a:p>
            <a:r>
              <a:rPr lang="en-US" dirty="0" smtClean="0"/>
              <a:t>Suggested Comments: </a:t>
            </a:r>
          </a:p>
          <a:p>
            <a:r>
              <a:rPr lang="en-US" dirty="0" smtClean="0"/>
              <a:t>Ask</a:t>
            </a:r>
            <a:r>
              <a:rPr lang="en-US" baseline="0" dirty="0" smtClean="0"/>
              <a:t> questions such as the ones below to ensure that students got the purpose of the case study.</a:t>
            </a:r>
          </a:p>
          <a:p>
            <a:pPr marL="171450" indent="-171450">
              <a:buFont typeface="Arial" panose="020B0604020202020204" pitchFamily="34" charset="0"/>
              <a:buChar char="•"/>
            </a:pPr>
            <a:r>
              <a:rPr lang="en-US" baseline="0" dirty="0" smtClean="0"/>
              <a:t>What is involved in </a:t>
            </a:r>
            <a:r>
              <a:rPr lang="en-US" dirty="0" smtClean="0"/>
              <a:t>Intelligent</a:t>
            </a:r>
            <a:r>
              <a:rPr lang="en-US" baseline="0" dirty="0" smtClean="0"/>
              <a:t> Transportation Systems (ITS)? Application of </a:t>
            </a:r>
            <a:r>
              <a:rPr lang="en-US" dirty="0" smtClean="0"/>
              <a:t>information and communications technologies to meet transportation needs/solve transportation</a:t>
            </a:r>
            <a:r>
              <a:rPr lang="en-US" baseline="0" dirty="0" smtClean="0"/>
              <a:t> problems</a:t>
            </a:r>
            <a:r>
              <a:rPr lang="en-US" dirty="0" smtClean="0"/>
              <a:t>.</a:t>
            </a:r>
            <a:endParaRPr lang="en-US" baseline="0" dirty="0" smtClean="0"/>
          </a:p>
          <a:p>
            <a:pPr marL="171450" indent="-171450">
              <a:buFont typeface="Arial" panose="020B0604020202020204" pitchFamily="34" charset="0"/>
              <a:buChar char="•"/>
            </a:pPr>
            <a:r>
              <a:rPr lang="en-US" baseline="0" dirty="0" smtClean="0"/>
              <a:t>What is an application of ITS? What transportation problem/need does it address? (e.g. Traffic incident management addresses traffic congestion, etc.)</a:t>
            </a:r>
          </a:p>
          <a:p>
            <a:pPr marL="171450" indent="-171450">
              <a:buFont typeface="Arial" panose="020B0604020202020204" pitchFamily="34" charset="0"/>
              <a:buChar char="•"/>
            </a:pPr>
            <a:r>
              <a:rPr lang="en-US" baseline="0" dirty="0" smtClean="0"/>
              <a:t>What is a civil issue to be considered under ITS projects?</a:t>
            </a:r>
          </a:p>
          <a:p>
            <a:pPr marL="171450" indent="-171450">
              <a:buFont typeface="Arial" panose="020B0604020202020204" pitchFamily="34" charset="0"/>
              <a:buChar char="•"/>
            </a:pPr>
            <a:r>
              <a:rPr lang="en-US" baseline="0" dirty="0" smtClean="0"/>
              <a:t>Where does civil design fall into the System Engineering process for ITS?</a:t>
            </a:r>
          </a:p>
          <a:p>
            <a:r>
              <a:rPr lang="en-US" baseline="0" dirty="0" smtClean="0"/>
              <a:t> </a:t>
            </a:r>
          </a:p>
          <a:p>
            <a:r>
              <a:rPr lang="en-US" dirty="0" smtClean="0"/>
              <a:t>Transition: Review</a:t>
            </a:r>
            <a:r>
              <a:rPr lang="en-US" baseline="0" dirty="0" smtClean="0"/>
              <a:t> the worksheet of the take home exercise, component 2 of the case study, which is to be completed before the next class.</a:t>
            </a:r>
            <a:endParaRPr lang="en-US" dirty="0" smtClean="0"/>
          </a:p>
          <a:p>
            <a:endParaRPr lang="en-US" dirty="0" smtClean="0"/>
          </a:p>
          <a:p>
            <a:r>
              <a:rPr lang="en-US" dirty="0" smtClean="0"/>
              <a:t>Interactivity:</a:t>
            </a:r>
          </a:p>
          <a:p>
            <a:endParaRPr lang="en-US" dirty="0" smtClean="0"/>
          </a:p>
          <a:p>
            <a:r>
              <a:rPr lang="en-US" dirty="0" smtClean="0"/>
              <a:t>Additional Resources:</a:t>
            </a:r>
          </a:p>
          <a:p>
            <a:endParaRPr lang="en-US" dirty="0"/>
          </a:p>
        </p:txBody>
      </p:sp>
      <p:sp>
        <p:nvSpPr>
          <p:cNvPr id="4" name="Slide Number Placeholder 3"/>
          <p:cNvSpPr>
            <a:spLocks noGrp="1"/>
          </p:cNvSpPr>
          <p:nvPr>
            <p:ph type="sldNum" sz="quarter" idx="10"/>
          </p:nvPr>
        </p:nvSpPr>
        <p:spPr/>
        <p:txBody>
          <a:bodyPr/>
          <a:lstStyle/>
          <a:p>
            <a:pPr>
              <a:defRPr/>
            </a:pPr>
            <a:fld id="{A7AEBA62-FE96-40D5-94EA-5FB9199613F4}" type="slidenum">
              <a:rPr lang="en-US" smtClean="0"/>
              <a:pPr>
                <a:defRPr/>
              </a:pPr>
              <a:t>41</a:t>
            </a:fld>
            <a:endParaRPr lang="en-US"/>
          </a:p>
        </p:txBody>
      </p:sp>
    </p:spTree>
    <p:extLst>
      <p:ext uri="{BB962C8B-B14F-4D97-AF65-F5344CB8AC3E}">
        <p14:creationId xmlns:p14="http://schemas.microsoft.com/office/powerpoint/2010/main" val="1541445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Purpose of Slide: Introduce</a:t>
            </a:r>
            <a:r>
              <a:rPr lang="en-US" baseline="0" dirty="0" smtClean="0"/>
              <a:t> the exercise to be completed prior to the next class</a:t>
            </a:r>
            <a:endParaRPr lang="en-US" dirty="0" smtClean="0"/>
          </a:p>
          <a:p>
            <a:endParaRPr lang="en-US" dirty="0" smtClean="0"/>
          </a:p>
          <a:p>
            <a:r>
              <a:rPr lang="en-US" dirty="0" smtClean="0"/>
              <a:t>Key Message: Civil work should support transportation needs in ITS</a:t>
            </a:r>
          </a:p>
          <a:p>
            <a:endParaRPr lang="en-US" dirty="0" smtClean="0"/>
          </a:p>
          <a:p>
            <a:r>
              <a:rPr lang="en-US" dirty="0" smtClean="0"/>
              <a:t>Time on Chart: 2 minutes</a:t>
            </a:r>
          </a:p>
          <a:p>
            <a:endParaRPr lang="en-US" dirty="0" smtClean="0"/>
          </a:p>
          <a:p>
            <a:pPr eaLnBrk="1" hangingPunct="1">
              <a:spcBef>
                <a:spcPct val="0"/>
              </a:spcBef>
              <a:buFont typeface="Wingdings" pitchFamily="2" charset="2"/>
              <a:buNone/>
            </a:pPr>
            <a:r>
              <a:rPr lang="en-US" dirty="0" smtClean="0"/>
              <a:t>Suggested Comments: The exercise represents</a:t>
            </a:r>
            <a:r>
              <a:rPr lang="en-US" baseline="0" dirty="0" smtClean="0"/>
              <a:t> one of the civil design tasks that is typical of ITS deployments.  While the task in the exercise is strictly a structure design, for the ITS deployment to be successful, transportation needs of the field device to be mounted on the structure must be accommodated.  The exercise includes extensive background material that will support informed decisions about the mounting structure. </a:t>
            </a:r>
            <a:endParaRPr lang="en-US" dirty="0" smtClean="0"/>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a:p>
            <a:endParaRPr lang="en-US" dirty="0"/>
          </a:p>
        </p:txBody>
      </p:sp>
      <p:sp>
        <p:nvSpPr>
          <p:cNvPr id="4" name="Slide Number Placeholder 3"/>
          <p:cNvSpPr>
            <a:spLocks noGrp="1"/>
          </p:cNvSpPr>
          <p:nvPr>
            <p:ph type="sldNum" sz="quarter" idx="10"/>
          </p:nvPr>
        </p:nvSpPr>
        <p:spPr/>
        <p:txBody>
          <a:bodyPr/>
          <a:lstStyle/>
          <a:p>
            <a:pPr>
              <a:defRPr/>
            </a:pPr>
            <a:fld id="{A7AEBA62-FE96-40D5-94EA-5FB9199613F4}" type="slidenum">
              <a:rPr lang="en-US" smtClean="0"/>
              <a:pPr>
                <a:defRPr/>
              </a:pPr>
              <a:t>42</a:t>
            </a:fld>
            <a:endParaRPr lang="en-US"/>
          </a:p>
        </p:txBody>
      </p:sp>
    </p:spTree>
    <p:extLst>
      <p:ext uri="{BB962C8B-B14F-4D97-AF65-F5344CB8AC3E}">
        <p14:creationId xmlns:p14="http://schemas.microsoft.com/office/powerpoint/2010/main" val="1213345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5</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92500" lnSpcReduction="10000"/>
          </a:bodyPr>
          <a:lstStyle/>
          <a:p>
            <a:r>
              <a:rPr lang="en-US" dirty="0" smtClean="0"/>
              <a:t>Purpose of Slide: Introduce</a:t>
            </a:r>
            <a:r>
              <a:rPr lang="en-US" baseline="0" dirty="0" smtClean="0"/>
              <a:t> that ITS systems work together to provide ITS services.</a:t>
            </a:r>
            <a:endParaRPr lang="en-US" dirty="0" smtClean="0"/>
          </a:p>
          <a:p>
            <a:endParaRPr lang="en-US" dirty="0" smtClean="0"/>
          </a:p>
          <a:p>
            <a:r>
              <a:rPr lang="en-US" dirty="0" smtClean="0"/>
              <a:t>Key Message: ITS</a:t>
            </a:r>
            <a:r>
              <a:rPr lang="en-US" baseline="0" dirty="0" smtClean="0"/>
              <a:t> delivers services but by itself does not solve the entire transportation problem.</a:t>
            </a:r>
            <a:endParaRPr lang="en-US" dirty="0" smtClean="0"/>
          </a:p>
          <a:p>
            <a:endParaRPr lang="en-US" dirty="0" smtClean="0"/>
          </a:p>
          <a:p>
            <a:r>
              <a:rPr lang="en-US" dirty="0" smtClean="0"/>
              <a:t>Time on Chart: 2 minutes</a:t>
            </a:r>
          </a:p>
          <a:p>
            <a:endParaRPr lang="en-US" dirty="0" smtClean="0"/>
          </a:p>
          <a:p>
            <a:pPr eaLnBrk="1" hangingPunct="1">
              <a:spcBef>
                <a:spcPct val="0"/>
              </a:spcBef>
              <a:buFont typeface="Wingdings" pitchFamily="2" charset="2"/>
              <a:buNone/>
            </a:pPr>
            <a:r>
              <a:rPr lang="en-US" dirty="0" smtClean="0"/>
              <a:t>Suggested Comments: ITS</a:t>
            </a:r>
            <a:r>
              <a:rPr lang="en-US" baseline="0" dirty="0" smtClean="0"/>
              <a:t> addresses local transportation needs by providing information to travelers, transportation agencies and organizations so that they can make informed decisions about their travel and operations. ITS addresses the needs in the form of services that are provided such as traveler information or incident management. To provide these services, transportation systems and functions are defined that deliver the services or make them possible. </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It is important to note that ITS does not solve the entire transportation problem. Congestion does not necessarily disappear after ITS is applied. ITS helps the transportation system operator manage the traffic congestion more effectively and helps the traveler make a decision that improves their travel experience.</a:t>
            </a:r>
            <a:endParaRPr lang="en-US" dirty="0" smtClean="0"/>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a:t>
            </a:r>
          </a:p>
        </p:txBody>
      </p:sp>
    </p:spTree>
    <p:extLst>
      <p:ext uri="{BB962C8B-B14F-4D97-AF65-F5344CB8AC3E}">
        <p14:creationId xmlns:p14="http://schemas.microsoft.com/office/powerpoint/2010/main" val="3445848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mtClean="0"/>
              <a:t>Using the National ITS Architecture for Deployment</a:t>
            </a:r>
          </a:p>
        </p:txBody>
      </p:sp>
      <p:sp>
        <p:nvSpPr>
          <p:cNvPr id="4198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9th World Congress</a:t>
            </a:r>
          </a:p>
        </p:txBody>
      </p:sp>
      <p:sp>
        <p:nvSpPr>
          <p:cNvPr id="41988" name="Rectangle 4"/>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User Services</a:t>
            </a:r>
          </a:p>
        </p:txBody>
      </p:sp>
      <p:sp>
        <p:nvSpPr>
          <p:cNvPr id="41989"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6C26335-56C5-4C63-85F2-CD3486960A05}" type="slidenum">
              <a:rPr lang="en-US" smtClean="0"/>
              <a:pPr/>
              <a:t>6</a:t>
            </a:fld>
            <a:endParaRPr lang="en-US" smtClean="0"/>
          </a:p>
        </p:txBody>
      </p:sp>
      <p:sp>
        <p:nvSpPr>
          <p:cNvPr id="41990" name="Rectangle 2"/>
          <p:cNvSpPr>
            <a:spLocks noGrp="1" noRot="1" noChangeAspect="1" noChangeArrowheads="1" noTextEdit="1"/>
          </p:cNvSpPr>
          <p:nvPr>
            <p:ph type="sldImg"/>
          </p:nvPr>
        </p:nvSpPr>
        <p:spPr bwMode="auto">
          <a:xfrm>
            <a:off x="1189038" y="704850"/>
            <a:ext cx="4632325" cy="3473450"/>
          </a:xfrm>
          <a:noFill/>
          <a:ln>
            <a:solidFill>
              <a:srgbClr val="000000"/>
            </a:solidFill>
            <a:miter lim="800000"/>
            <a:headEnd/>
            <a:tailEnd/>
          </a:ln>
        </p:spPr>
      </p:sp>
      <p:sp>
        <p:nvSpPr>
          <p:cNvPr id="41991" name="Rectangle 3"/>
          <p:cNvSpPr>
            <a:spLocks noGrp="1" noChangeArrowheads="1"/>
          </p:cNvSpPr>
          <p:nvPr>
            <p:ph type="body" idx="1"/>
          </p:nvPr>
        </p:nvSpPr>
        <p:spPr bwMode="auto">
          <a:xfrm>
            <a:off x="623147" y="4415791"/>
            <a:ext cx="5686213" cy="4180152"/>
          </a:xfrm>
          <a:noFill/>
        </p:spPr>
        <p:txBody>
          <a:bodyPr wrap="square" numCol="1" anchor="t" anchorCtr="0" compatLnSpc="1">
            <a:prstTxWarp prst="textNoShape">
              <a:avLst/>
            </a:prstTxWarp>
            <a:normAutofit fontScale="92500" lnSpcReduction="20000"/>
          </a:bodyPr>
          <a:lstStyle/>
          <a:p>
            <a:r>
              <a:rPr lang="en-US" dirty="0" smtClean="0"/>
              <a:t>Purpose of Slide: Introduce</a:t>
            </a:r>
            <a:r>
              <a:rPr lang="en-US" baseline="0" dirty="0" smtClean="0"/>
              <a:t> that ITS is a partial solution to transportation problems.</a:t>
            </a:r>
            <a:endParaRPr lang="en-US" dirty="0" smtClean="0"/>
          </a:p>
          <a:p>
            <a:endParaRPr lang="en-US" dirty="0" smtClean="0"/>
          </a:p>
          <a:p>
            <a:r>
              <a:rPr lang="en-US" dirty="0" smtClean="0"/>
              <a:t>Key Message: ITS</a:t>
            </a:r>
            <a:r>
              <a:rPr lang="en-US" baseline="0" dirty="0" smtClean="0"/>
              <a:t> delivers services but by itself does not solve the entire transportation problem.</a:t>
            </a:r>
            <a:endParaRPr lang="en-US" dirty="0" smtClean="0"/>
          </a:p>
          <a:p>
            <a:endParaRPr lang="en-US" dirty="0" smtClean="0"/>
          </a:p>
          <a:p>
            <a:r>
              <a:rPr lang="en-US" dirty="0" smtClean="0"/>
              <a:t>Time on Chart: 1 minutes</a:t>
            </a:r>
          </a:p>
          <a:p>
            <a:endParaRPr lang="en-US" dirty="0" smtClean="0"/>
          </a:p>
          <a:p>
            <a:pPr eaLnBrk="1" hangingPunct="1">
              <a:spcBef>
                <a:spcPct val="0"/>
              </a:spcBef>
              <a:buFont typeface="Wingdings" pitchFamily="2" charset="2"/>
              <a:buNone/>
            </a:pPr>
            <a:r>
              <a:rPr lang="en-US" dirty="0" smtClean="0"/>
              <a:t>Suggested Comments: ITS</a:t>
            </a:r>
            <a:r>
              <a:rPr lang="en-US" baseline="0" dirty="0" smtClean="0"/>
              <a:t> addresses local transportation needs.  ITS does not increase the extent of transportation facilities, but addresses reduction in the transportation capacity of the existing facilities. By providing information to travelers, transportation agencies and organizations, ITS enables them to make informed decisions about their travel and operations. ITS addresses the needs in the form of services that are provided such as traveler information or incident management. To provide these services, transportation systems and functions are defined that deliver the services or make them possible.  The systems collect data from field devices and interacting systems to allow actionable information to be communicated to the stakeholders.</a:t>
            </a:r>
          </a:p>
          <a:p>
            <a:pPr eaLnBrk="1" hangingPunct="1">
              <a:spcBef>
                <a:spcPct val="0"/>
              </a:spcBef>
              <a:buFont typeface="Wingdings" pitchFamily="2" charset="2"/>
              <a:buNone/>
            </a:pPr>
            <a:endParaRPr lang="en-US" baseline="0" dirty="0" smtClean="0"/>
          </a:p>
          <a:p>
            <a:pPr eaLnBrk="1" hangingPunct="1">
              <a:spcBef>
                <a:spcPct val="0"/>
              </a:spcBef>
              <a:buFont typeface="Wingdings" pitchFamily="2" charset="2"/>
              <a:buNone/>
            </a:pPr>
            <a:r>
              <a:rPr lang="en-US" baseline="0" dirty="0" smtClean="0"/>
              <a:t>It is important to note that ITS does not solve the entire transportation problem. Congestion does not necessarily disappear after ITS is applied. ITS helps the transportation system operator manage the traffic congestion more effectively and helps the traveler make a decision that improves their travel experience.</a:t>
            </a:r>
            <a:endParaRPr lang="en-US" dirty="0" smtClean="0"/>
          </a:p>
          <a:p>
            <a:pPr eaLnBrk="1" hangingPunct="1">
              <a:spcBef>
                <a:spcPct val="0"/>
              </a:spcBef>
              <a:buFont typeface="Wingdings" pitchFamily="2" charset="2"/>
              <a:buNone/>
            </a:pPr>
            <a:endParaRPr lang="en-US" dirty="0" smtClean="0"/>
          </a:p>
          <a:p>
            <a:r>
              <a:rPr lang="en-US" dirty="0" smtClean="0"/>
              <a:t>Transition: </a:t>
            </a:r>
          </a:p>
          <a:p>
            <a:endParaRPr lang="en-US" dirty="0" smtClean="0"/>
          </a:p>
          <a:p>
            <a:r>
              <a:rPr lang="en-US" dirty="0" smtClean="0"/>
              <a:t>Interactivity:</a:t>
            </a:r>
          </a:p>
          <a:p>
            <a:endParaRPr lang="en-US" dirty="0" smtClean="0"/>
          </a:p>
          <a:p>
            <a:r>
              <a:rPr lang="en-US" dirty="0" smtClean="0"/>
              <a:t>Additional Resources:</a:t>
            </a:r>
          </a:p>
        </p:txBody>
      </p:sp>
    </p:spTree>
    <p:extLst>
      <p:ext uri="{BB962C8B-B14F-4D97-AF65-F5344CB8AC3E}">
        <p14:creationId xmlns:p14="http://schemas.microsoft.com/office/powerpoint/2010/main" val="4084601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1181100" y="695325"/>
            <a:ext cx="4649788" cy="3486150"/>
          </a:xfrm>
          <a:noFill/>
          <a:ln>
            <a:solidFill>
              <a:srgbClr val="000000"/>
            </a:solidFill>
            <a:miter lim="800000"/>
            <a:headEnd/>
            <a:tailEnd/>
          </a:ln>
        </p:spPr>
      </p:sp>
      <p:sp>
        <p:nvSpPr>
          <p:cNvPr id="39939" name="Rectangle 3"/>
          <p:cNvSpPr>
            <a:spLocks noGrp="1" noChangeArrowheads="1"/>
          </p:cNvSpPr>
          <p:nvPr>
            <p:ph type="body" idx="1"/>
          </p:nvPr>
        </p:nvSpPr>
        <p:spPr bwMode="auto">
          <a:xfrm>
            <a:off x="701040" y="4415790"/>
            <a:ext cx="5608320" cy="4184994"/>
          </a:xfrm>
          <a:noFill/>
        </p:spPr>
        <p:txBody>
          <a:bodyPr wrap="square" lIns="90876" tIns="45439" rIns="90876" bIns="45439" numCol="1" anchor="t" anchorCtr="0" compatLnSpc="1">
            <a:prstTxWarp prst="textNoShape">
              <a:avLst/>
            </a:prstTxWarp>
            <a:normAutofit fontScale="70000" lnSpcReduction="20000"/>
          </a:bodyPr>
          <a:lstStyle/>
          <a:p>
            <a:r>
              <a:rPr lang="en-US" dirty="0" smtClean="0"/>
              <a:t>Purpose of Slide: Provide an example a common ITS deployment</a:t>
            </a:r>
            <a:r>
              <a:rPr lang="en-US" baseline="0" dirty="0" smtClean="0"/>
              <a:t>. </a:t>
            </a:r>
            <a:endParaRPr lang="en-US" dirty="0" smtClean="0"/>
          </a:p>
          <a:p>
            <a:endParaRPr lang="en-US" dirty="0" smtClean="0"/>
          </a:p>
          <a:p>
            <a:r>
              <a:rPr lang="en-US" dirty="0" smtClean="0"/>
              <a:t>Key Message: The</a:t>
            </a:r>
            <a:r>
              <a:rPr lang="en-US" baseline="0" dirty="0" smtClean="0"/>
              <a:t> TMC interacts with devices to </a:t>
            </a:r>
            <a:r>
              <a:rPr lang="en-US" dirty="0" smtClean="0"/>
              <a:t>obtain and disseminate information</a:t>
            </a:r>
            <a:r>
              <a:rPr lang="en-US" baseline="0" dirty="0" smtClean="0"/>
              <a:t> and control devices such as traffic signals.</a:t>
            </a:r>
            <a:endParaRPr lang="en-US" dirty="0" smtClean="0"/>
          </a:p>
          <a:p>
            <a:endParaRPr lang="en-US" dirty="0" smtClean="0"/>
          </a:p>
          <a:p>
            <a:r>
              <a:rPr lang="en-US" dirty="0" smtClean="0"/>
              <a:t>Time on Chart: 2 minutes</a:t>
            </a:r>
          </a:p>
          <a:p>
            <a:endParaRPr lang="en-US" dirty="0" smtClean="0"/>
          </a:p>
          <a:p>
            <a:pPr eaLnBrk="1" hangingPunct="1">
              <a:spcBef>
                <a:spcPct val="0"/>
              </a:spcBef>
              <a:buFont typeface="Wingdings" pitchFamily="2" charset="2"/>
              <a:buNone/>
            </a:pPr>
            <a:r>
              <a:rPr lang="en-US" dirty="0" smtClean="0"/>
              <a:t>Suggested Comments:  A Traffic</a:t>
            </a:r>
            <a:r>
              <a:rPr lang="en-US" baseline="0" dirty="0" smtClean="0"/>
              <a:t> Management Center is a common ITS implementation.  Larger TMCs are housed in purpose built facilities, frequently with DOTs and other public service providers such as police, fire, rescue, and transit collocated.   Smaller TMCs can be located in Engineering department offices.</a:t>
            </a:r>
          </a:p>
          <a:p>
            <a:pPr eaLnBrk="1" hangingPunct="1">
              <a:spcBef>
                <a:spcPct val="0"/>
              </a:spcBef>
              <a:buFont typeface="Wingdings" pitchFamily="2" charset="2"/>
              <a:buNone/>
            </a:pPr>
            <a:endParaRPr lang="en-US" baseline="0" dirty="0" smtClean="0">
              <a:latin typeface="Arial" charset="0"/>
            </a:endParaRPr>
          </a:p>
          <a:p>
            <a:pPr eaLnBrk="1" hangingPunct="1">
              <a:spcBef>
                <a:spcPct val="0"/>
              </a:spcBef>
              <a:buFont typeface="Wingdings" pitchFamily="2" charset="2"/>
              <a:buNone/>
            </a:pPr>
            <a:r>
              <a:rPr lang="en-US" baseline="0" dirty="0" smtClean="0">
                <a:latin typeface="Arial" charset="0"/>
              </a:rPr>
              <a:t>To fulfill its role, a TMC will interact with a variety of field devices or other systems.  Typical field devices include surveillance cameras (usually with pan-tilt-zoom capability) and traffic sensors for most centers.  Centers that manage freeways additionally interact with devices such as dynamic message signs, highway advisory radio transmitters, and ramp meters.  Centers that manage arterials additionally interact with devices such as traffic signals.  Interaction with personal devices is becoming more common, especially for transit applications and developing Connected Vehicle applications.</a:t>
            </a:r>
            <a:endParaRPr lang="en-US" dirty="0" smtClean="0">
              <a:latin typeface="Arial" charset="0"/>
            </a:endParaRPr>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 </a:t>
            </a:r>
          </a:p>
          <a:p>
            <a:endParaRPr lang="en-US" dirty="0" smtClean="0"/>
          </a:p>
          <a:p>
            <a:r>
              <a:rPr lang="en-US" dirty="0" smtClean="0"/>
              <a:t>Referenced TMC picture from</a:t>
            </a:r>
            <a:r>
              <a:rPr lang="en-US" baseline="0" dirty="0" smtClean="0"/>
              <a:t> a presentation on Georgia Navigator 511:</a:t>
            </a:r>
            <a:r>
              <a:rPr lang="en-US" dirty="0" smtClean="0"/>
              <a:t> </a:t>
            </a:r>
            <a:r>
              <a:rPr lang="en-US" dirty="0" smtClean="0">
                <a:hlinkClick r:id="rId3"/>
              </a:rPr>
              <a:t>http://fr.slideshare.net/Franciel/georgia-navigator-511</a:t>
            </a:r>
            <a:r>
              <a:rPr lang="en-US" dirty="0" smtClean="0"/>
              <a:t> </a:t>
            </a:r>
          </a:p>
          <a:p>
            <a:endParaRPr lang="en-US" dirty="0" smtClean="0"/>
          </a:p>
          <a:p>
            <a:r>
              <a:rPr lang="en-US" dirty="0" smtClean="0"/>
              <a:t>Referenced Portable DMS: http://www.coralsales.com/its/itemlist/category/43-portable-trailers-message-boards</a:t>
            </a:r>
          </a:p>
          <a:p>
            <a:endParaRPr lang="en-US" dirty="0" smtClean="0"/>
          </a:p>
          <a:p>
            <a:r>
              <a:rPr lang="en-US" dirty="0" smtClean="0"/>
              <a:t>Referenced </a:t>
            </a:r>
            <a:r>
              <a:rPr lang="en-US" baseline="0" dirty="0" smtClean="0"/>
              <a:t>Signal picture from Iteris, Inc.</a:t>
            </a:r>
            <a:endParaRPr lang="en-US" dirty="0" smtClean="0"/>
          </a:p>
          <a:p>
            <a:endParaRPr lang="en-US" dirty="0" smtClean="0"/>
          </a:p>
          <a:p>
            <a:r>
              <a:rPr lang="en-US" dirty="0" smtClean="0"/>
              <a:t>Referenced diagram and DMS, freeway, and GPS photos from </a:t>
            </a:r>
            <a:r>
              <a:rPr lang="en-US" dirty="0" err="1" smtClean="0"/>
              <a:t>Iteris</a:t>
            </a:r>
            <a:r>
              <a:rPr lang="en-US" dirty="0" smtClean="0"/>
              <a:t>, Inc.</a:t>
            </a:r>
          </a:p>
          <a:p>
            <a:endParaRPr lang="en-US" dirty="0" smtClean="0"/>
          </a:p>
          <a:p>
            <a:r>
              <a:rPr lang="en-US" dirty="0" smtClean="0"/>
              <a:t>Referenced</a:t>
            </a:r>
            <a:r>
              <a:rPr lang="en-US" baseline="0" dirty="0" smtClean="0"/>
              <a:t> camera pole photo from http://www.511ga.org/#</a:t>
            </a:r>
          </a:p>
          <a:p>
            <a:endParaRPr lang="en-US" dirty="0" smtClean="0"/>
          </a:p>
        </p:txBody>
      </p:sp>
      <p:sp>
        <p:nvSpPr>
          <p:cNvPr id="39940"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z="1100"/>
              <a:t>Session 2</a:t>
            </a:r>
          </a:p>
        </p:txBody>
      </p:sp>
      <p:sp>
        <p:nvSpPr>
          <p:cNvPr id="39941" name="Slide Number Placeholder 7"/>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F0A05A-899E-4846-8804-AE2CF0DA17F9}" type="slidenum">
              <a:rPr lang="en-US" sz="1100"/>
              <a:pPr/>
              <a:t>7</a:t>
            </a:fld>
            <a:endParaRPr lang="en-US" sz="1100"/>
          </a:p>
        </p:txBody>
      </p:sp>
      <p:sp>
        <p:nvSpPr>
          <p:cNvPr id="39942" name="Header Placeholder 8"/>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z="1100"/>
              <a:t>Quick-Starting Your ITS Architecture Update</a:t>
            </a:r>
          </a:p>
        </p:txBody>
      </p:sp>
    </p:spTree>
    <p:extLst>
      <p:ext uri="{BB962C8B-B14F-4D97-AF65-F5344CB8AC3E}">
        <p14:creationId xmlns:p14="http://schemas.microsoft.com/office/powerpoint/2010/main" val="704887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1181100" y="695325"/>
            <a:ext cx="4649788" cy="3486150"/>
          </a:xfrm>
          <a:noFill/>
          <a:ln>
            <a:solidFill>
              <a:srgbClr val="000000"/>
            </a:solidFill>
            <a:miter lim="800000"/>
            <a:headEnd/>
            <a:tailEnd/>
          </a:ln>
        </p:spPr>
      </p:sp>
      <p:sp>
        <p:nvSpPr>
          <p:cNvPr id="39939" name="Rectangle 3"/>
          <p:cNvSpPr>
            <a:spLocks noGrp="1" noChangeArrowheads="1"/>
          </p:cNvSpPr>
          <p:nvPr>
            <p:ph type="body" idx="1"/>
          </p:nvPr>
        </p:nvSpPr>
        <p:spPr bwMode="auto">
          <a:xfrm>
            <a:off x="701040" y="4415790"/>
            <a:ext cx="5608320" cy="4184994"/>
          </a:xfrm>
          <a:noFill/>
        </p:spPr>
        <p:txBody>
          <a:bodyPr wrap="square" lIns="90876" tIns="45439" rIns="90876" bIns="45439" numCol="1" anchor="t" anchorCtr="0" compatLnSpc="1">
            <a:prstTxWarp prst="textNoShape">
              <a:avLst/>
            </a:prstTxWarp>
            <a:normAutofit/>
          </a:bodyPr>
          <a:lstStyle/>
          <a:p>
            <a:r>
              <a:rPr lang="en-US" dirty="0" smtClean="0"/>
              <a:t>Purpose of Slide: Provide a placeholder for additional example</a:t>
            </a:r>
            <a:r>
              <a:rPr lang="en-US" baseline="0" dirty="0" smtClean="0"/>
              <a:t>. </a:t>
            </a:r>
            <a:endParaRPr lang="en-US" dirty="0" smtClean="0"/>
          </a:p>
          <a:p>
            <a:endParaRPr lang="en-US" dirty="0" smtClean="0"/>
          </a:p>
          <a:p>
            <a:r>
              <a:rPr lang="en-US" dirty="0" smtClean="0"/>
              <a:t>Key Message: ITS is active in the area.</a:t>
            </a:r>
          </a:p>
          <a:p>
            <a:endParaRPr lang="en-US" dirty="0" smtClean="0"/>
          </a:p>
          <a:p>
            <a:r>
              <a:rPr lang="en-US" dirty="0" smtClean="0"/>
              <a:t>Time on Chart: Up to 3 minutes depending on examples provided</a:t>
            </a:r>
          </a:p>
          <a:p>
            <a:endParaRPr lang="en-US" dirty="0" smtClean="0"/>
          </a:p>
          <a:p>
            <a:pPr eaLnBrk="1" hangingPunct="1">
              <a:spcBef>
                <a:spcPct val="0"/>
              </a:spcBef>
              <a:buFont typeface="Wingdings" pitchFamily="2" charset="2"/>
              <a:buNone/>
            </a:pPr>
            <a:r>
              <a:rPr lang="en-US" dirty="0" smtClean="0"/>
              <a:t>Suggested Comments:</a:t>
            </a:r>
          </a:p>
          <a:p>
            <a:pPr eaLnBrk="1" hangingPunct="1">
              <a:spcBef>
                <a:spcPct val="0"/>
              </a:spcBef>
              <a:buFont typeface="Wingdings" pitchFamily="2" charset="2"/>
              <a:buNone/>
            </a:pPr>
            <a:endParaRPr lang="en-US" dirty="0" smtClean="0"/>
          </a:p>
          <a:p>
            <a:pPr eaLnBrk="1" hangingPunct="1">
              <a:spcBef>
                <a:spcPct val="0"/>
              </a:spcBef>
              <a:buFont typeface="Wingdings" pitchFamily="2" charset="2"/>
              <a:buNone/>
            </a:pPr>
            <a:r>
              <a:rPr lang="en-US" dirty="0" smtClean="0"/>
              <a:t>To be developed based on content</a:t>
            </a:r>
            <a:r>
              <a:rPr lang="en-US" baseline="0" dirty="0" smtClean="0"/>
              <a:t> added by instructor.  </a:t>
            </a:r>
            <a:r>
              <a:rPr lang="en-US" dirty="0" smtClean="0"/>
              <a:t>The slide is a suggested location to add content relevant to the interests of the class.  Examples of ITS in</a:t>
            </a:r>
            <a:r>
              <a:rPr lang="en-US" baseline="0" dirty="0" smtClean="0"/>
              <a:t> operation in the area or ITS research and development can connect potential ITS engineers with meaningful careers if the material can perk their interest.</a:t>
            </a:r>
            <a:endParaRPr lang="en-US" dirty="0" smtClean="0">
              <a:latin typeface="Arial" charset="0"/>
            </a:endParaRPr>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 </a:t>
            </a:r>
          </a:p>
          <a:p>
            <a:endParaRPr lang="en-US" dirty="0" smtClean="0"/>
          </a:p>
        </p:txBody>
      </p:sp>
      <p:sp>
        <p:nvSpPr>
          <p:cNvPr id="39940"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z="1100"/>
              <a:t>Session 2</a:t>
            </a:r>
          </a:p>
        </p:txBody>
      </p:sp>
      <p:sp>
        <p:nvSpPr>
          <p:cNvPr id="39941" name="Slide Number Placeholder 7"/>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F0A05A-899E-4846-8804-AE2CF0DA17F9}" type="slidenum">
              <a:rPr lang="en-US" sz="1100"/>
              <a:pPr/>
              <a:t>8</a:t>
            </a:fld>
            <a:endParaRPr lang="en-US" sz="1100"/>
          </a:p>
        </p:txBody>
      </p:sp>
      <p:sp>
        <p:nvSpPr>
          <p:cNvPr id="39942" name="Header Placeholder 8"/>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z="1100"/>
              <a:t>Quick-Starting Your ITS Architecture Update</a:t>
            </a:r>
          </a:p>
        </p:txBody>
      </p:sp>
    </p:spTree>
    <p:extLst>
      <p:ext uri="{BB962C8B-B14F-4D97-AF65-F5344CB8AC3E}">
        <p14:creationId xmlns:p14="http://schemas.microsoft.com/office/powerpoint/2010/main" val="3105594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1181100" y="695325"/>
            <a:ext cx="4649788" cy="3486150"/>
          </a:xfrm>
          <a:noFill/>
          <a:ln>
            <a:solidFill>
              <a:srgbClr val="000000"/>
            </a:solidFill>
            <a:miter lim="800000"/>
            <a:headEnd/>
            <a:tailEnd/>
          </a:ln>
        </p:spPr>
      </p:sp>
      <p:sp>
        <p:nvSpPr>
          <p:cNvPr id="39939" name="Rectangle 3"/>
          <p:cNvSpPr>
            <a:spLocks noGrp="1" noChangeArrowheads="1"/>
          </p:cNvSpPr>
          <p:nvPr>
            <p:ph type="body" idx="1"/>
          </p:nvPr>
        </p:nvSpPr>
        <p:spPr bwMode="auto">
          <a:xfrm>
            <a:off x="701040" y="4415790"/>
            <a:ext cx="5608320" cy="4184994"/>
          </a:xfrm>
          <a:noFill/>
        </p:spPr>
        <p:txBody>
          <a:bodyPr wrap="square" lIns="90876" tIns="45439" rIns="90876" bIns="45439" numCol="1" anchor="t" anchorCtr="0" compatLnSpc="1">
            <a:prstTxWarp prst="textNoShape">
              <a:avLst/>
            </a:prstTxWarp>
            <a:normAutofit fontScale="55000" lnSpcReduction="20000"/>
          </a:bodyPr>
          <a:lstStyle/>
          <a:p>
            <a:r>
              <a:rPr lang="en-US" dirty="0" smtClean="0"/>
              <a:t>Purpose of Slide: Introduce current research and development in Connected Vehicles</a:t>
            </a:r>
          </a:p>
          <a:p>
            <a:endParaRPr lang="en-US" dirty="0" smtClean="0"/>
          </a:p>
          <a:p>
            <a:r>
              <a:rPr lang="en-US" dirty="0" smtClean="0"/>
              <a:t>Key Message: Connected Vehicles are being</a:t>
            </a:r>
            <a:r>
              <a:rPr lang="en-US" baseline="0" dirty="0" smtClean="0"/>
              <a:t> introduced for safety and mobility with government initiative and consumer demand with commercial initiative.</a:t>
            </a:r>
            <a:endParaRPr lang="en-US" dirty="0" smtClean="0"/>
          </a:p>
          <a:p>
            <a:endParaRPr lang="en-US" dirty="0" smtClean="0"/>
          </a:p>
          <a:p>
            <a:r>
              <a:rPr lang="en-US" dirty="0" smtClean="0"/>
              <a:t>Time on Chart: 1 minutes</a:t>
            </a:r>
          </a:p>
          <a:p>
            <a:endParaRPr lang="en-US" dirty="0" smtClean="0"/>
          </a:p>
          <a:p>
            <a:pPr eaLnBrk="1" hangingPunct="1">
              <a:spcBef>
                <a:spcPct val="0"/>
              </a:spcBef>
              <a:buFont typeface="Wingdings" pitchFamily="2" charset="2"/>
              <a:buNone/>
            </a:pPr>
            <a:r>
              <a:rPr lang="en-US" dirty="0" smtClean="0"/>
              <a:t>Suggested Comments:</a:t>
            </a:r>
          </a:p>
          <a:p>
            <a:pPr eaLnBrk="1" hangingPunct="1">
              <a:spcBef>
                <a:spcPct val="0"/>
              </a:spcBef>
              <a:buFont typeface="Wingdings" pitchFamily="2" charset="2"/>
              <a:buNone/>
            </a:pPr>
            <a:endParaRPr lang="en-US" dirty="0" smtClean="0"/>
          </a:p>
          <a:p>
            <a:pPr eaLnBrk="1" hangingPunct="1">
              <a:spcBef>
                <a:spcPct val="0"/>
              </a:spcBef>
              <a:buFont typeface="Wingdings" pitchFamily="2" charset="2"/>
              <a:buNone/>
            </a:pPr>
            <a:r>
              <a:rPr lang="en-US" dirty="0" smtClean="0"/>
              <a:t>Connected Vehicles</a:t>
            </a:r>
            <a:r>
              <a:rPr lang="en-US" baseline="0" dirty="0" smtClean="0"/>
              <a:t> have been in research and development for a number of years.  The USDOT in conjunction with agencies world wide have been defining concepts and standards to meet a wide variety of needs.  The primary categories of needs are safety, mobility, and environmental benefit.  In 1999, the FCC allocated a section of electromagnetic spectrum to Dedicated Short-Range Communication (DSRC).  The spectrum in a 75 MHz n the 5.9 GHz band.  The communication range is several hundred meters, appropriate for reaching other cars nearby and nearby traffic management equipment.  Original concepts included installation of devices on vehicles (on-board equipment or OBEs) and at select locations along the roadside (road side equipment or RSEs).  The ability to reach smart phones has introduced the ability to reach pedestrians, cyclists, transit passengers, and other smart phone users nearby.</a:t>
            </a:r>
          </a:p>
          <a:p>
            <a:pPr eaLnBrk="1" hangingPunct="1">
              <a:spcBef>
                <a:spcPct val="0"/>
              </a:spcBef>
              <a:buFont typeface="Wingdings" pitchFamily="2" charset="2"/>
              <a:buNone/>
            </a:pPr>
            <a:endParaRPr lang="en-US" baseline="0" dirty="0" smtClean="0">
              <a:latin typeface="Arial" charset="0"/>
            </a:endParaRPr>
          </a:p>
          <a:p>
            <a:pPr eaLnBrk="1" hangingPunct="1">
              <a:spcBef>
                <a:spcPct val="0"/>
              </a:spcBef>
              <a:buFont typeface="Wingdings" pitchFamily="2" charset="2"/>
              <a:buNone/>
            </a:pPr>
            <a:r>
              <a:rPr lang="en-US" baseline="0" dirty="0" smtClean="0">
                <a:latin typeface="Arial" charset="0"/>
              </a:rPr>
              <a:t>In late 2016, the National Highway Traffic Safety Administration (NHTSA) issued a Notice of Proposed Rulemaking to require light vehicles to be equipped with OBEs based on compelling safety benefit predictions for vehicle-to-vehicle (V2V) applications.  The NPRM foresees the possibility of devices being introduced under a mandate beginning as early as 2019.</a:t>
            </a:r>
          </a:p>
          <a:p>
            <a:pPr eaLnBrk="1" hangingPunct="1">
              <a:spcBef>
                <a:spcPct val="0"/>
              </a:spcBef>
              <a:buFont typeface="Wingdings" pitchFamily="2" charset="2"/>
              <a:buNone/>
            </a:pPr>
            <a:endParaRPr lang="en-US" baseline="0" dirty="0" smtClean="0">
              <a:latin typeface="Arial" charset="0"/>
            </a:endParaRPr>
          </a:p>
          <a:p>
            <a:pPr eaLnBrk="1" hangingPunct="1">
              <a:spcBef>
                <a:spcPct val="0"/>
              </a:spcBef>
              <a:buFont typeface="Wingdings" pitchFamily="2" charset="2"/>
              <a:buNone/>
            </a:pPr>
            <a:r>
              <a:rPr lang="en-US" baseline="0" dirty="0" smtClean="0">
                <a:latin typeface="Arial" charset="0"/>
              </a:rPr>
              <a:t>In parallel with the government-sponsored work, auto makers have been introducing navigation and entertainment capabilities into cars leveraging cellular communication infrastructure.  Many models currently have options with a variety of features.  The term “Infotainment” has been used to describe the combination of information and entertainment available in cars.</a:t>
            </a:r>
          </a:p>
          <a:p>
            <a:pPr eaLnBrk="1" hangingPunct="1">
              <a:spcBef>
                <a:spcPct val="0"/>
              </a:spcBef>
              <a:buFont typeface="Wingdings" pitchFamily="2" charset="2"/>
              <a:buNone/>
            </a:pPr>
            <a:endParaRPr lang="en-US" baseline="0" dirty="0" smtClean="0">
              <a:latin typeface="Arial" charset="0"/>
            </a:endParaRPr>
          </a:p>
          <a:p>
            <a:pPr eaLnBrk="1" hangingPunct="1">
              <a:spcBef>
                <a:spcPct val="0"/>
              </a:spcBef>
              <a:buFont typeface="Wingdings" pitchFamily="2" charset="2"/>
              <a:buNone/>
            </a:pPr>
            <a:r>
              <a:rPr lang="en-US" baseline="0" dirty="0" smtClean="0">
                <a:latin typeface="Arial" charset="0"/>
              </a:rPr>
              <a:t>As with all wireless communication, unauthorized access to the vehicle from remote locations becomes a possibility.  The DSRC-based systems include significant requirements to validate all incoming messages.  The infotainment applications currently have limited protections, but few incidents of harm have been reported.</a:t>
            </a:r>
            <a:endParaRPr lang="en-US" dirty="0" smtClean="0">
              <a:latin typeface="Arial" charset="0"/>
            </a:endParaRPr>
          </a:p>
          <a:p>
            <a:pPr eaLnBrk="1" hangingPunct="1">
              <a:spcBef>
                <a:spcPct val="0"/>
              </a:spcBef>
              <a:buFont typeface="Wingdings" pitchFamily="2" charset="2"/>
              <a:buNone/>
            </a:pPr>
            <a:endParaRPr lang="en-US" dirty="0" smtClean="0"/>
          </a:p>
          <a:p>
            <a:r>
              <a:rPr lang="en-US" dirty="0" smtClean="0"/>
              <a:t>Transition:</a:t>
            </a:r>
          </a:p>
          <a:p>
            <a:endParaRPr lang="en-US" dirty="0" smtClean="0"/>
          </a:p>
          <a:p>
            <a:r>
              <a:rPr lang="en-US" dirty="0" smtClean="0"/>
              <a:t>Interactivity:</a:t>
            </a:r>
          </a:p>
          <a:p>
            <a:endParaRPr lang="en-US" dirty="0" smtClean="0"/>
          </a:p>
          <a:p>
            <a:r>
              <a:rPr lang="en-US" dirty="0" smtClean="0"/>
              <a:t>Additional Resources:   The USDOT JPO (https://www.standards.its.dot.gov/DevelopmentActivities/CVReference) offers information related to Connected Vehicles</a:t>
            </a:r>
            <a:r>
              <a:rPr lang="en-US" baseline="0" dirty="0" smtClean="0"/>
              <a:t> and related links.  </a:t>
            </a:r>
            <a:r>
              <a:rPr lang="en-US" dirty="0" smtClean="0"/>
              <a:t>The announcement of the NHTSA NPRM (https://www.nhtsa.gov/press-releases/us-dot-advances-deployment-connected-vehicle-technology-prevent-hundreds-thousands) provides a number of links</a:t>
            </a:r>
            <a:r>
              <a:rPr lang="en-US" baseline="0" dirty="0" smtClean="0"/>
              <a:t> to explore V2V applications.</a:t>
            </a:r>
            <a:endParaRPr lang="en-US" dirty="0" smtClean="0"/>
          </a:p>
          <a:p>
            <a:endParaRPr lang="en-US" dirty="0" smtClean="0"/>
          </a:p>
          <a:p>
            <a:endParaRPr lang="en-US" dirty="0" smtClean="0"/>
          </a:p>
        </p:txBody>
      </p:sp>
      <p:sp>
        <p:nvSpPr>
          <p:cNvPr id="39940"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z="1100"/>
              <a:t>Session 2</a:t>
            </a:r>
          </a:p>
        </p:txBody>
      </p:sp>
      <p:sp>
        <p:nvSpPr>
          <p:cNvPr id="39941" name="Slide Number Placeholder 7"/>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F0A05A-899E-4846-8804-AE2CF0DA17F9}" type="slidenum">
              <a:rPr lang="en-US" sz="1100"/>
              <a:pPr/>
              <a:t>9</a:t>
            </a:fld>
            <a:endParaRPr lang="en-US" sz="1100"/>
          </a:p>
        </p:txBody>
      </p:sp>
      <p:sp>
        <p:nvSpPr>
          <p:cNvPr id="39942" name="Header Placeholder 8"/>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z="1100"/>
              <a:t>Quick-Starting Your ITS Architecture Update</a:t>
            </a:r>
          </a:p>
        </p:txBody>
      </p:sp>
    </p:spTree>
    <p:extLst>
      <p:ext uri="{BB962C8B-B14F-4D97-AF65-F5344CB8AC3E}">
        <p14:creationId xmlns:p14="http://schemas.microsoft.com/office/powerpoint/2010/main" val="1311619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9118" y="1828800"/>
            <a:ext cx="6173808" cy="2895600"/>
          </a:xfrm>
        </p:spPr>
        <p:txBody>
          <a:bodyPr anchor="ctr" anchorCtr="0">
            <a:normAutofit/>
          </a:bodyPr>
          <a:lstStyle>
            <a:lvl1pPr>
              <a:lnSpc>
                <a:spcPct val="80000"/>
              </a:lnSpc>
              <a:defRPr sz="6600">
                <a:solidFill>
                  <a:schemeClr val="tx1"/>
                </a:solidFill>
              </a:defRPr>
            </a:lvl1pPr>
          </a:lstStyle>
          <a:p>
            <a:r>
              <a:rPr lang="en-US" dirty="0" smtClean="0"/>
              <a:t>Click to edit Master title style</a:t>
            </a:r>
            <a:endParaRPr dirty="0"/>
          </a:p>
        </p:txBody>
      </p:sp>
      <p:sp>
        <p:nvSpPr>
          <p:cNvPr id="3" name="Subtitle 2"/>
          <p:cNvSpPr>
            <a:spLocks noGrp="1"/>
          </p:cNvSpPr>
          <p:nvPr>
            <p:ph type="subTitle" idx="1"/>
          </p:nvPr>
        </p:nvSpPr>
        <p:spPr>
          <a:xfrm>
            <a:off x="799118" y="4800600"/>
            <a:ext cx="6173808"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smtClean="0"/>
              <a:t>Click to edit Master title style</a:t>
            </a:r>
            <a:endParaRPr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F1FE840B-21F0-4FB4-B46D-3529263B64D2}" type="datetime1">
              <a:rPr lang="en-US" smtClean="0"/>
              <a:pPr>
                <a:defRPr/>
              </a:pPr>
              <a:t>3/1/2017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96A2C8A-10BA-4320-B8EB-CB3E2BC8D2ED}" type="slidenum">
              <a:rPr lang="en-US" smtClean="0"/>
              <a:pPr>
                <a:defRPr/>
              </a:pPr>
              <a:t>‹#›</a:t>
            </a:fld>
            <a:endParaRPr lang="en-US"/>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596" y="381001"/>
            <a:ext cx="1143298"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42107" y="381001"/>
            <a:ext cx="5544993"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E2E14B24-2640-43B3-888B-AE7570E8496F}" type="datetime1">
              <a:rPr lang="en-US" smtClean="0"/>
              <a:pPr>
                <a:defRPr/>
              </a:pPr>
              <a:t>3/1/2017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AE10D78-8DA0-4713-9CD0-95DD274C2FEF}" type="slidenum">
              <a:rPr lang="en-US" smtClean="0"/>
              <a:pPr>
                <a:defRPr/>
              </a:pPr>
              <a:t>‹#›</a:t>
            </a:fld>
            <a:endParaRPr lang="en-US"/>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3BE743BB-8EE4-415A-BC06-E547EED2E72F}" type="datetime1">
              <a:rPr lang="en-US" smtClean="0"/>
              <a:pPr>
                <a:defRPr/>
              </a:pPr>
              <a:t>3/1/2017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CF981C8-2789-41F9-B594-4F8F3D187A76}" type="slidenum">
              <a:rPr lang="en-US" smtClean="0"/>
              <a:pPr>
                <a:defRPr/>
              </a:pPr>
              <a:t>‹#›</a:t>
            </a:fld>
            <a:endParaRPr lang="en-US"/>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4918" y="2514600"/>
            <a:ext cx="6520997" cy="2819400"/>
          </a:xfrm>
        </p:spPr>
        <p:txBody>
          <a:bodyPr anchor="ctr" anchorCtr="0">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799118" y="5410201"/>
            <a:ext cx="6517197"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37BB14-8859-4F4F-9B40-4E86507C0DC4}" type="datetime1">
              <a:rPr lang="en-US" smtClean="0"/>
              <a:pPr>
                <a:defRPr/>
              </a:pPr>
              <a:t>3/1/2017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1F78987-F3D1-469C-A258-A9566D6F78E5}" type="slidenum">
              <a:rPr lang="en-US" smtClean="0"/>
              <a:pPr>
                <a:defRPr/>
              </a:pPr>
              <a:t>‹#›</a:t>
            </a:fld>
            <a:endParaRPr lang="en-US"/>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28880"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73104"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pPr>
              <a:defRPr/>
            </a:pPr>
            <a:fld id="{5B5AEC19-B23B-44FB-BDF4-B39468642F6C}" type="datetime1">
              <a:rPr lang="en-US" smtClean="0"/>
              <a:pPr>
                <a:defRPr/>
              </a:pPr>
              <a:t>3/1/2017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6F74D56-1B72-4757-9D19-A86EF045BA4D}" type="slidenum">
              <a:rPr lang="en-US" smtClean="0"/>
              <a:pPr>
                <a:defRPr/>
              </a:pPr>
              <a:t>‹#›</a:t>
            </a:fld>
            <a:endParaRPr lang="en-US"/>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42106"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2106"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88617"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88617"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pPr>
              <a:defRPr/>
            </a:pPr>
            <a:fld id="{4CBCC8F0-65C7-4626-912B-C4B86576ABDB}" type="datetime1">
              <a:rPr lang="en-US" smtClean="0"/>
              <a:pPr>
                <a:defRPr/>
              </a:pPr>
              <a:t>3/1/2017</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757D024-8C7B-4228-B2FC-A6A4F0A76BA9}" type="slidenum">
              <a:rPr lang="en-US" smtClean="0"/>
              <a:pPr>
                <a:defRPr/>
              </a:pPr>
              <a:t>‹#›</a:t>
            </a:fld>
            <a:endParaRPr lang="en-US"/>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fld id="{DD3AFD2B-3B58-4D94-B3D3-77A9F39976D4}" type="datetime1">
              <a:rPr lang="en-US" smtClean="0"/>
              <a:pPr>
                <a:defRPr/>
              </a:pPr>
              <a:t>3/1/2017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5A6C6C4-E6FE-4910-B412-2B9EA1A7423B}" type="slidenum">
              <a:rPr lang="en-US" smtClean="0"/>
              <a:pPr>
                <a:defRPr/>
              </a:pPr>
              <a:t>‹#›</a:t>
            </a:fld>
            <a:endParaRPr lang="en-US"/>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1799FFE-7C62-47C7-831A-339258FBC389}" type="datetime1">
              <a:rPr lang="en-US" smtClean="0"/>
              <a:pPr>
                <a:defRPr/>
              </a:pPr>
              <a:t>3/1/2017</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C6D07FE-7F5C-4AD2-A762-29A45E8163B5}" type="slidenum">
              <a:rPr lang="en-US" smtClean="0"/>
              <a:pPr>
                <a:defRPr/>
              </a:pPr>
              <a:t>‹#›</a:t>
            </a:fld>
            <a:endParaRPr lang="en-US"/>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1910" y="1905000"/>
            <a:ext cx="2698158"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3714528" y="685800"/>
            <a:ext cx="480185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76876CA-0E0D-4824-A782-690692A950F3}" type="datetime1">
              <a:rPr lang="en-US" smtClean="0"/>
              <a:pPr>
                <a:defRPr/>
              </a:pPr>
              <a:t>3/1/2017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DE7295C-147C-48BF-ABDA-56860BCF4EAC}" type="slidenum">
              <a:rPr lang="en-US" smtClean="0"/>
              <a:pPr>
                <a:defRPr/>
              </a:pPr>
              <a:t>‹#›</a:t>
            </a:fld>
            <a:endParaRPr lang="en-US"/>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714528" y="685800"/>
            <a:ext cx="4801850"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791910" y="1905000"/>
            <a:ext cx="2698158"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D7A52F0-49A1-451A-832E-E8ED91A6CA28}" type="datetime1">
              <a:rPr lang="en-US" smtClean="0"/>
              <a:pPr>
                <a:defRPr/>
              </a:pPr>
              <a:t>3/1/2017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76E3018-723D-4639-9D78-2BEFA8C61575}" type="slidenum">
              <a:rPr lang="en-US" smtClean="0"/>
              <a:pPr>
                <a:defRPr/>
              </a:pPr>
              <a:t>‹#›</a:t>
            </a:fld>
            <a:endParaRPr lang="en-US"/>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2108" y="381000"/>
            <a:ext cx="6859787" cy="1371600"/>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1142107" y="1904999"/>
            <a:ext cx="6852578" cy="4114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171424" y="6400800"/>
            <a:ext cx="1087325" cy="276228"/>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F1B81E8D-7B6A-4C12-9300-6526EC4E1196}" type="datetime1">
              <a:rPr lang="en-US" smtClean="0"/>
              <a:pPr>
                <a:defRPr/>
              </a:pPr>
              <a:t>3/1/2017</a:t>
            </a:fld>
            <a:endParaRPr lang="en-US"/>
          </a:p>
        </p:txBody>
      </p:sp>
      <p:sp>
        <p:nvSpPr>
          <p:cNvPr id="5" name="Footer Placeholder 4"/>
          <p:cNvSpPr>
            <a:spLocks noGrp="1"/>
          </p:cNvSpPr>
          <p:nvPr>
            <p:ph type="ftr" sz="quarter" idx="3"/>
          </p:nvPr>
        </p:nvSpPr>
        <p:spPr>
          <a:xfrm>
            <a:off x="1142107" y="6400800"/>
            <a:ext cx="4916180" cy="276228"/>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373078" y="6400800"/>
            <a:ext cx="628815" cy="276228"/>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AA1E5CF9-5173-40B9-9541-212EE5F1F1D1}" type="slidenum">
              <a:rPr lang="en-US" smtClean="0"/>
              <a:pPr>
                <a:defRPr/>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600" b="0" i="0" u="none"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b="0" i="0" u="none"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its.dot.gov/evaluation/eguide_resource.htm"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799118" y="1828800"/>
            <a:ext cx="6363682" cy="2895600"/>
          </a:xfrm>
        </p:spPr>
        <p:txBody>
          <a:bodyPr>
            <a:normAutofit fontScale="90000"/>
          </a:bodyPr>
          <a:lstStyle/>
          <a:p>
            <a:pPr eaLnBrk="1" hangingPunct="1"/>
            <a:r>
              <a:rPr lang="en-US" sz="6000" dirty="0" smtClean="0"/>
              <a:t>Civil Design Considerations for ITS Implementations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smtClean="0"/>
              <a:t>February 22, 2017</a:t>
            </a:r>
            <a:endParaRPr lang="en-US" dirty="0" smtClean="0"/>
          </a:p>
        </p:txBody>
      </p:sp>
      <p:sp>
        <p:nvSpPr>
          <p:cNvPr id="4" name="Slide Number Placeholder 3"/>
          <p:cNvSpPr>
            <a:spLocks noGrp="1"/>
          </p:cNvSpPr>
          <p:nvPr>
            <p:ph type="sldNum" sz="quarter" idx="4294967295"/>
          </p:nvPr>
        </p:nvSpPr>
        <p:spPr>
          <a:xfrm>
            <a:off x="7010400" y="6356350"/>
            <a:ext cx="2133600" cy="365125"/>
          </a:xfrm>
        </p:spPr>
        <p:txBody>
          <a:bodyPr/>
          <a:lstStyle/>
          <a:p>
            <a:pPr>
              <a:defRPr/>
            </a:pPr>
            <a:fld id="{E84C21C0-28A8-41D3-80C7-FB2AE28D0C7B}" type="slidenum">
              <a:rPr lang="en-US" smtClean="0"/>
              <a:pPr>
                <a:defRPr/>
              </a:pPr>
              <a:t>1</a:t>
            </a:fld>
            <a:endParaRPr lang="en-US"/>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2"/>
          <p:cNvSpPr>
            <a:spLocks noGrp="1" noChangeArrowheads="1"/>
          </p:cNvSpPr>
          <p:nvPr>
            <p:ph type="title"/>
          </p:nvPr>
        </p:nvSpPr>
        <p:spPr/>
        <p:txBody>
          <a:bodyPr/>
          <a:lstStyle/>
          <a:p>
            <a:r>
              <a:rPr lang="en-US" dirty="0" smtClean="0"/>
              <a:t>Areas of R &amp; D</a:t>
            </a:r>
          </a:p>
        </p:txBody>
      </p:sp>
      <p:sp>
        <p:nvSpPr>
          <p:cNvPr id="14344" name="Rectangle 3"/>
          <p:cNvSpPr>
            <a:spLocks noGrp="1" noChangeArrowheads="1"/>
          </p:cNvSpPr>
          <p:nvPr>
            <p:ph idx="1"/>
          </p:nvPr>
        </p:nvSpPr>
        <p:spPr>
          <a:xfrm>
            <a:off x="1142107" y="1905000"/>
            <a:ext cx="6852578" cy="4495800"/>
          </a:xfrm>
        </p:spPr>
        <p:txBody>
          <a:bodyPr>
            <a:normAutofit/>
          </a:bodyPr>
          <a:lstStyle/>
          <a:p>
            <a:r>
              <a:rPr lang="en-US" dirty="0" smtClean="0"/>
              <a:t>Automated Vehicles </a:t>
            </a:r>
          </a:p>
          <a:p>
            <a:pPr lvl="1"/>
            <a:r>
              <a:rPr lang="en-US" dirty="0" smtClean="0"/>
              <a:t>Removes human driver from control of vehicle</a:t>
            </a:r>
          </a:p>
          <a:p>
            <a:pPr lvl="2"/>
            <a:r>
              <a:rPr lang="en-US" dirty="0" smtClean="0"/>
              <a:t>Partial automation currently available</a:t>
            </a:r>
          </a:p>
          <a:p>
            <a:pPr lvl="2"/>
            <a:r>
              <a:rPr lang="en-US" dirty="0" smtClean="0"/>
              <a:t>Automated control with human backup in trials on public roadways</a:t>
            </a:r>
          </a:p>
          <a:p>
            <a:pPr lvl="2"/>
            <a:r>
              <a:rPr lang="en-US" dirty="0" smtClean="0"/>
              <a:t>Fully autonomous with no manual controls (no brakes or steering wheel) in development</a:t>
            </a:r>
          </a:p>
          <a:p>
            <a:pPr lvl="1"/>
            <a:r>
              <a:rPr lang="en-US" dirty="0" smtClean="0"/>
              <a:t>Significant safety benefit is possible</a:t>
            </a:r>
          </a:p>
          <a:p>
            <a:pPr lvl="1"/>
            <a:r>
              <a:rPr lang="en-US" dirty="0" smtClean="0"/>
              <a:t>Based on in-vehicle sensors, actuators, and control logic</a:t>
            </a:r>
          </a:p>
          <a:p>
            <a:pPr lvl="1"/>
            <a:r>
              <a:rPr lang="en-US" dirty="0" smtClean="0"/>
              <a:t>May be Connected Vehicles also</a:t>
            </a:r>
          </a:p>
          <a:p>
            <a:pPr lvl="2"/>
            <a:r>
              <a:rPr lang="en-US" dirty="0" smtClean="0"/>
              <a:t>Communication introduces security issues</a:t>
            </a:r>
          </a:p>
          <a:p>
            <a:pPr lvl="1"/>
            <a:endParaRPr lang="en-US" dirty="0" smtClean="0"/>
          </a:p>
          <a:p>
            <a:pPr lvl="1"/>
            <a:endParaRPr lang="en-US" dirty="0" smtClean="0"/>
          </a:p>
        </p:txBody>
      </p:sp>
    </p:spTree>
    <p:extLst>
      <p:ext uri="{BB962C8B-B14F-4D97-AF65-F5344CB8AC3E}">
        <p14:creationId xmlns:p14="http://schemas.microsoft.com/office/powerpoint/2010/main" val="287902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ITS Together</a:t>
            </a:r>
            <a:endParaRPr lang="en-US" dirty="0"/>
          </a:p>
        </p:txBody>
      </p:sp>
      <p:sp>
        <p:nvSpPr>
          <p:cNvPr id="4" name="Content Placeholder 3"/>
          <p:cNvSpPr>
            <a:spLocks noGrp="1"/>
          </p:cNvSpPr>
          <p:nvPr>
            <p:ph idx="1"/>
          </p:nvPr>
        </p:nvSpPr>
        <p:spPr/>
        <p:txBody>
          <a:bodyPr/>
          <a:lstStyle/>
          <a:p>
            <a:r>
              <a:rPr lang="en-US" dirty="0" smtClean="0"/>
              <a:t>ITS has many systems, interactions, and institutions</a:t>
            </a:r>
          </a:p>
          <a:p>
            <a:pPr lvl="1"/>
            <a:r>
              <a:rPr lang="en-US" dirty="0" smtClean="0"/>
              <a:t>How does it all fit together?</a:t>
            </a:r>
          </a:p>
          <a:p>
            <a:pPr lvl="1"/>
            <a:r>
              <a:rPr lang="en-US" dirty="0" smtClean="0"/>
              <a:t>How do the various components interact?</a:t>
            </a:r>
          </a:p>
          <a:p>
            <a:pPr lvl="1"/>
            <a:r>
              <a:rPr lang="en-US" dirty="0" smtClean="0"/>
              <a:t>What can be used to coordinate deployment?</a:t>
            </a:r>
          </a:p>
          <a:p>
            <a:r>
              <a:rPr lang="en-US" dirty="0" smtClean="0"/>
              <a:t>USDOT defined the National ITS Architecture Guide for ITS deployment planning</a:t>
            </a:r>
          </a:p>
          <a:p>
            <a:r>
              <a:rPr lang="en-US" dirty="0" smtClean="0"/>
              <a:t>Connected Vehicle Reference Implementation </a:t>
            </a:r>
            <a:r>
              <a:rPr lang="en-US" dirty="0" err="1" smtClean="0"/>
              <a:t>Arhcitecture</a:t>
            </a:r>
            <a:r>
              <a:rPr lang="en-US" dirty="0" smtClean="0"/>
              <a:t> (CVRIA) incorporates CV concepts</a:t>
            </a:r>
          </a:p>
        </p:txBody>
      </p:sp>
      <p:sp>
        <p:nvSpPr>
          <p:cNvPr id="3" name="Slide Number Placeholder 2"/>
          <p:cNvSpPr>
            <a:spLocks noGrp="1"/>
          </p:cNvSpPr>
          <p:nvPr>
            <p:ph type="sldNum" sz="quarter" idx="12"/>
          </p:nvPr>
        </p:nvSpPr>
        <p:spPr/>
        <p:txBody>
          <a:bodyPr/>
          <a:lstStyle/>
          <a:p>
            <a:pPr>
              <a:defRPr/>
            </a:pPr>
            <a:fld id="{95A6C6C4-E6FE-4910-B412-2B9EA1A7423B}" type="slidenum">
              <a:rPr lang="en-US" smtClean="0"/>
              <a:pPr>
                <a:defRPr/>
              </a:pPr>
              <a:t>11</a:t>
            </a:fld>
            <a:endParaRPr lang="en-US"/>
          </a:p>
        </p:txBody>
      </p:sp>
      <p:grpSp>
        <p:nvGrpSpPr>
          <p:cNvPr id="6" name="Group 2"/>
          <p:cNvGrpSpPr>
            <a:grpSpLocks/>
          </p:cNvGrpSpPr>
          <p:nvPr/>
        </p:nvGrpSpPr>
        <p:grpSpPr bwMode="auto">
          <a:xfrm>
            <a:off x="5638800" y="157956"/>
            <a:ext cx="3020786" cy="1817687"/>
            <a:chOff x="3429000" y="4571886"/>
            <a:chExt cx="3581400" cy="2264547"/>
          </a:xfrm>
        </p:grpSpPr>
        <p:pic>
          <p:nvPicPr>
            <p:cNvPr id="7" name="Picture 7" descr="C:\Users\Ron\AppData\Local\Microsoft\Windows\Temporary Internet Files\Content.IE5\22AEF1I5\MC910216346[1].png"/>
            <p:cNvPicPr>
              <a:picLocks noChangeAspect="1" noChangeArrowheads="1"/>
            </p:cNvPicPr>
            <p:nvPr/>
          </p:nvPicPr>
          <p:blipFill>
            <a:blip r:embed="rId3" cstate="print"/>
            <a:srcRect/>
            <a:stretch>
              <a:fillRect/>
            </a:stretch>
          </p:blipFill>
          <p:spPr bwMode="auto">
            <a:xfrm>
              <a:off x="3429000" y="4571886"/>
              <a:ext cx="3581400" cy="2264547"/>
            </a:xfrm>
            <a:prstGeom prst="rect">
              <a:avLst/>
            </a:prstGeom>
            <a:noFill/>
            <a:ln w="9525">
              <a:noFill/>
              <a:miter lim="800000"/>
              <a:headEnd/>
              <a:tailEnd/>
            </a:ln>
          </p:spPr>
        </p:pic>
        <p:sp>
          <p:nvSpPr>
            <p:cNvPr id="8" name="TextBox 1"/>
            <p:cNvSpPr txBox="1">
              <a:spLocks noChangeArrowheads="1"/>
            </p:cNvSpPr>
            <p:nvPr/>
          </p:nvSpPr>
          <p:spPr bwMode="auto">
            <a:xfrm rot="-5134108">
              <a:off x="5211946" y="5062270"/>
              <a:ext cx="693567" cy="369332"/>
            </a:xfrm>
            <a:prstGeom prst="rect">
              <a:avLst/>
            </a:prstGeom>
            <a:noFill/>
            <a:ln w="9525">
              <a:noFill/>
              <a:miter lim="800000"/>
              <a:headEnd/>
              <a:tailEnd/>
            </a:ln>
          </p:spPr>
          <p:txBody>
            <a:bodyPr wrap="none">
              <a:spAutoFit/>
            </a:bodyPr>
            <a:lstStyle/>
            <a:p>
              <a:pPr>
                <a:buFont typeface="Wingdings 2" pitchFamily="18" charset="2"/>
                <a:buNone/>
              </a:pPr>
              <a:r>
                <a:rPr lang="en-US" sz="1800" i="1">
                  <a:solidFill>
                    <a:schemeClr val="bg1"/>
                  </a:solidFill>
                </a:rPr>
                <a:t>ATIS</a:t>
              </a:r>
            </a:p>
          </p:txBody>
        </p:sp>
        <p:sp>
          <p:nvSpPr>
            <p:cNvPr id="9" name="TextBox 8"/>
            <p:cNvSpPr txBox="1">
              <a:spLocks noChangeArrowheads="1"/>
            </p:cNvSpPr>
            <p:nvPr/>
          </p:nvSpPr>
          <p:spPr bwMode="auto">
            <a:xfrm>
              <a:off x="4363624" y="5062270"/>
              <a:ext cx="821572" cy="369332"/>
            </a:xfrm>
            <a:prstGeom prst="rect">
              <a:avLst/>
            </a:prstGeom>
            <a:noFill/>
            <a:ln w="9525">
              <a:noFill/>
              <a:miter lim="800000"/>
              <a:headEnd/>
              <a:tailEnd/>
            </a:ln>
          </p:spPr>
          <p:txBody>
            <a:bodyPr wrap="none">
              <a:spAutoFit/>
            </a:bodyPr>
            <a:lstStyle/>
            <a:p>
              <a:pPr>
                <a:buFont typeface="Wingdings 2" pitchFamily="18" charset="2"/>
                <a:buNone/>
              </a:pPr>
              <a:r>
                <a:rPr lang="en-US" sz="1800" i="1">
                  <a:solidFill>
                    <a:schemeClr val="bg1"/>
                  </a:solidFill>
                </a:rPr>
                <a:t>ATMS</a:t>
              </a:r>
            </a:p>
          </p:txBody>
        </p:sp>
        <p:sp>
          <p:nvSpPr>
            <p:cNvPr id="10" name="TextBox 9"/>
            <p:cNvSpPr txBox="1">
              <a:spLocks noChangeArrowheads="1"/>
            </p:cNvSpPr>
            <p:nvPr/>
          </p:nvSpPr>
          <p:spPr bwMode="auto">
            <a:xfrm>
              <a:off x="6096000" y="4964668"/>
              <a:ext cx="800219" cy="369332"/>
            </a:xfrm>
            <a:prstGeom prst="rect">
              <a:avLst/>
            </a:prstGeom>
            <a:noFill/>
            <a:ln w="9525">
              <a:noFill/>
              <a:miter lim="800000"/>
              <a:headEnd/>
              <a:tailEnd/>
            </a:ln>
          </p:spPr>
          <p:txBody>
            <a:bodyPr wrap="none">
              <a:spAutoFit/>
            </a:bodyPr>
            <a:lstStyle/>
            <a:p>
              <a:pPr>
                <a:buFont typeface="Wingdings 2" pitchFamily="18" charset="2"/>
                <a:buNone/>
              </a:pPr>
              <a:r>
                <a:rPr lang="en-US" sz="1800" i="1">
                  <a:solidFill>
                    <a:schemeClr val="bg1"/>
                  </a:solidFill>
                </a:rPr>
                <a:t>APTS</a:t>
              </a:r>
            </a:p>
          </p:txBody>
        </p:sp>
        <p:sp>
          <p:nvSpPr>
            <p:cNvPr id="11" name="TextBox 10"/>
            <p:cNvSpPr txBox="1">
              <a:spLocks noChangeArrowheads="1"/>
            </p:cNvSpPr>
            <p:nvPr/>
          </p:nvSpPr>
          <p:spPr bwMode="auto">
            <a:xfrm rot="-5134108">
              <a:off x="4412994" y="5898144"/>
              <a:ext cx="530915" cy="369332"/>
            </a:xfrm>
            <a:prstGeom prst="rect">
              <a:avLst/>
            </a:prstGeom>
            <a:noFill/>
            <a:ln w="9525">
              <a:noFill/>
              <a:miter lim="800000"/>
              <a:headEnd/>
              <a:tailEnd/>
            </a:ln>
          </p:spPr>
          <p:txBody>
            <a:bodyPr wrap="none">
              <a:spAutoFit/>
            </a:bodyPr>
            <a:lstStyle/>
            <a:p>
              <a:pPr>
                <a:buFont typeface="Wingdings 2" pitchFamily="18" charset="2"/>
                <a:buNone/>
              </a:pPr>
              <a:r>
                <a:rPr lang="en-US" sz="1800" i="1">
                  <a:solidFill>
                    <a:schemeClr val="bg1"/>
                  </a:solidFill>
                </a:rPr>
                <a:t>EM</a:t>
              </a:r>
            </a:p>
          </p:txBody>
        </p:sp>
        <p:sp>
          <p:nvSpPr>
            <p:cNvPr id="12" name="TextBox 11"/>
            <p:cNvSpPr txBox="1">
              <a:spLocks noChangeArrowheads="1"/>
            </p:cNvSpPr>
            <p:nvPr/>
          </p:nvSpPr>
          <p:spPr bwMode="auto">
            <a:xfrm>
              <a:off x="5105400" y="5898144"/>
              <a:ext cx="889987" cy="369332"/>
            </a:xfrm>
            <a:prstGeom prst="rect">
              <a:avLst/>
            </a:prstGeom>
            <a:noFill/>
            <a:ln w="9525">
              <a:noFill/>
              <a:miter lim="800000"/>
              <a:headEnd/>
              <a:tailEnd/>
            </a:ln>
          </p:spPr>
          <p:txBody>
            <a:bodyPr wrap="none">
              <a:spAutoFit/>
            </a:bodyPr>
            <a:lstStyle/>
            <a:p>
              <a:pPr>
                <a:buFont typeface="Wingdings 2" pitchFamily="18" charset="2"/>
                <a:buNone/>
              </a:pPr>
              <a:r>
                <a:rPr lang="en-US" sz="1800" i="1" dirty="0">
                  <a:solidFill>
                    <a:schemeClr val="bg1"/>
                  </a:solidFill>
                </a:rPr>
                <a:t>MCMS</a:t>
              </a:r>
            </a:p>
          </p:txBody>
        </p:sp>
        <p:sp>
          <p:nvSpPr>
            <p:cNvPr id="13" name="TextBox 12"/>
            <p:cNvSpPr txBox="1">
              <a:spLocks noChangeArrowheads="1"/>
            </p:cNvSpPr>
            <p:nvPr/>
          </p:nvSpPr>
          <p:spPr bwMode="auto">
            <a:xfrm>
              <a:off x="3573869" y="5943600"/>
              <a:ext cx="543739" cy="369458"/>
            </a:xfrm>
            <a:prstGeom prst="rect">
              <a:avLst/>
            </a:prstGeom>
            <a:noFill/>
            <a:ln w="9525">
              <a:noFill/>
              <a:miter lim="800000"/>
              <a:headEnd/>
              <a:tailEnd/>
            </a:ln>
          </p:spPr>
          <p:txBody>
            <a:bodyPr wrap="none">
              <a:spAutoFit/>
            </a:bodyPr>
            <a:lstStyle/>
            <a:p>
              <a:pPr>
                <a:buFont typeface="Wingdings 2" pitchFamily="18" charset="2"/>
                <a:buNone/>
              </a:pPr>
              <a:r>
                <a:rPr lang="en-US" sz="1800" i="1">
                  <a:solidFill>
                    <a:schemeClr val="bg1"/>
                  </a:solidFill>
                </a:rPr>
                <a:t>cvo</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Standards</a:t>
            </a:r>
            <a:endParaRPr lang="en-US" dirty="0"/>
          </a:p>
        </p:txBody>
      </p:sp>
      <p:sp>
        <p:nvSpPr>
          <p:cNvPr id="4" name="Content Placeholder 3"/>
          <p:cNvSpPr>
            <a:spLocks noGrp="1"/>
          </p:cNvSpPr>
          <p:nvPr>
            <p:ph idx="1"/>
          </p:nvPr>
        </p:nvSpPr>
        <p:spPr>
          <a:xfrm>
            <a:off x="1118045" y="1507920"/>
            <a:ext cx="6852578" cy="2057401"/>
          </a:xfrm>
        </p:spPr>
        <p:txBody>
          <a:bodyPr>
            <a:normAutofit fontScale="92500"/>
          </a:bodyPr>
          <a:lstStyle/>
          <a:p>
            <a:r>
              <a:rPr lang="en-US" dirty="0" smtClean="0"/>
              <a:t>Standards </a:t>
            </a:r>
            <a:r>
              <a:rPr lang="en-US" dirty="0"/>
              <a:t>are published documents that establish specifications to improve </a:t>
            </a:r>
            <a:r>
              <a:rPr lang="en-US" dirty="0" smtClean="0"/>
              <a:t>reliability and interoperability</a:t>
            </a:r>
            <a:endParaRPr lang="en-US" dirty="0"/>
          </a:p>
          <a:p>
            <a:r>
              <a:rPr lang="en-US" dirty="0" smtClean="0"/>
              <a:t>For ITS, standards:</a:t>
            </a:r>
          </a:p>
          <a:p>
            <a:pPr lvl="1"/>
            <a:r>
              <a:rPr lang="en-US" dirty="0"/>
              <a:t>D</a:t>
            </a:r>
            <a:r>
              <a:rPr lang="en-US" dirty="0" smtClean="0"/>
              <a:t>efine </a:t>
            </a:r>
            <a:r>
              <a:rPr lang="en-US" dirty="0"/>
              <a:t>an architecture of interrelated systems that work together to deliver transportation </a:t>
            </a:r>
            <a:r>
              <a:rPr lang="en-US" dirty="0" smtClean="0"/>
              <a:t>services</a:t>
            </a:r>
          </a:p>
        </p:txBody>
      </p:sp>
      <p:sp>
        <p:nvSpPr>
          <p:cNvPr id="3" name="Slide Number Placeholder 2"/>
          <p:cNvSpPr>
            <a:spLocks noGrp="1"/>
          </p:cNvSpPr>
          <p:nvPr>
            <p:ph type="sldNum" sz="quarter" idx="12"/>
          </p:nvPr>
        </p:nvSpPr>
        <p:spPr/>
        <p:txBody>
          <a:bodyPr/>
          <a:lstStyle/>
          <a:p>
            <a:pPr>
              <a:defRPr/>
            </a:pPr>
            <a:fld id="{95A6C6C4-E6FE-4910-B412-2B9EA1A7423B}" type="slidenum">
              <a:rPr lang="en-US" smtClean="0"/>
              <a:pPr>
                <a:defRPr/>
              </a:pPr>
              <a:t>12</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3565321"/>
            <a:ext cx="2989183" cy="3111707"/>
          </a:xfrm>
          <a:prstGeom prst="rect">
            <a:avLst/>
          </a:prstGeom>
        </p:spPr>
      </p:pic>
      <p:sp>
        <p:nvSpPr>
          <p:cNvPr id="15" name="Content Placeholder 3"/>
          <p:cNvSpPr txBox="1">
            <a:spLocks/>
          </p:cNvSpPr>
          <p:nvPr/>
        </p:nvSpPr>
        <p:spPr>
          <a:xfrm>
            <a:off x="1142108" y="3514111"/>
            <a:ext cx="4648200" cy="2356260"/>
          </a:xfrm>
          <a:prstGeom prst="rect">
            <a:avLst/>
          </a:prstGeom>
        </p:spPr>
        <p:txBody>
          <a:bodyPr vert="horz" lIns="91440" tIns="45720" rIns="91440" bIns="45720" rtlCol="0">
            <a:normAutofit fontScale="925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b="0" i="0" u="none"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lvl="1" fontAlgn="auto">
              <a:spcAft>
                <a:spcPts val="0"/>
              </a:spcAft>
            </a:pPr>
            <a:r>
              <a:rPr lang="en-US" sz="2100" dirty="0" smtClean="0"/>
              <a:t>Are </a:t>
            </a:r>
            <a:r>
              <a:rPr lang="en-US" sz="2100" dirty="0"/>
              <a:t>developed in conjunction with Standards Development Organizations (SDOs)</a:t>
            </a:r>
          </a:p>
          <a:p>
            <a:pPr lvl="1"/>
            <a:r>
              <a:rPr lang="en-US" sz="2100" dirty="0"/>
              <a:t>Cover a wide array of topics</a:t>
            </a:r>
          </a:p>
          <a:p>
            <a:r>
              <a:rPr lang="en-US" dirty="0"/>
              <a:t>Interaction among ITS components are aided through standards</a:t>
            </a:r>
          </a:p>
          <a:p>
            <a:pPr lvl="1" fontAlgn="auto">
              <a:spcAft>
                <a:spcPts val="0"/>
              </a:spcAft>
            </a:pPr>
            <a:endParaRPr lang="en-US" dirty="0" smtClean="0"/>
          </a:p>
        </p:txBody>
      </p:sp>
    </p:spTree>
    <p:extLst>
      <p:ext uri="{BB962C8B-B14F-4D97-AF65-F5344CB8AC3E}">
        <p14:creationId xmlns:p14="http://schemas.microsoft.com/office/powerpoint/2010/main" val="260897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Engineering (SE)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Systems Engineering (SE) focuses on the “system” as a whole emphasizing its total operation</a:t>
            </a:r>
          </a:p>
          <a:p>
            <a:pPr lvl="1"/>
            <a:r>
              <a:rPr lang="en-US" dirty="0" smtClean="0"/>
              <a:t>Views the “system” from the outside as well as the inside</a:t>
            </a:r>
          </a:p>
          <a:p>
            <a:pPr lvl="1"/>
            <a:r>
              <a:rPr lang="en-US" dirty="0" smtClean="0"/>
              <a:t>Concerned about interactions of the “system” with other systems and the environment</a:t>
            </a:r>
          </a:p>
          <a:p>
            <a:pPr lvl="1"/>
            <a:r>
              <a:rPr lang="en-US" dirty="0" smtClean="0"/>
              <a:t>Foundation of SE is reflecting the user needs from “system” conception through operations and retirement</a:t>
            </a:r>
          </a:p>
          <a:p>
            <a:pPr lvl="2"/>
            <a:r>
              <a:rPr lang="en-US" dirty="0" smtClean="0"/>
              <a:t>Needs and requirements are traceable through implementation, testing, and evaluation</a:t>
            </a:r>
          </a:p>
          <a:p>
            <a:pPr lvl="1"/>
            <a:r>
              <a:rPr lang="en-US" dirty="0" smtClean="0"/>
              <a:t>SE involves and manages multiple disciplines work together</a:t>
            </a:r>
          </a:p>
          <a:p>
            <a:pPr lvl="1"/>
            <a:r>
              <a:rPr lang="en-US" dirty="0" smtClean="0"/>
              <a:t>SE is an inherent part of project management since it defines a process useful for controlling system cost and schedule</a:t>
            </a:r>
          </a:p>
          <a:p>
            <a:pPr lvl="1"/>
            <a:r>
              <a:rPr lang="en-US" dirty="0" smtClean="0"/>
              <a:t>SE is all about balancing competing needs/constraints</a:t>
            </a:r>
            <a:endParaRPr lang="en-US" dirty="0"/>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13</a:t>
            </a:fld>
            <a:endParaRPr lang="en-US"/>
          </a:p>
        </p:txBody>
      </p:sp>
    </p:spTree>
    <p:extLst>
      <p:ext uri="{BB962C8B-B14F-4D97-AF65-F5344CB8AC3E}">
        <p14:creationId xmlns:p14="http://schemas.microsoft.com/office/powerpoint/2010/main" val="273449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Civil Design in the SE “V”</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14</a:t>
            </a:fld>
            <a:endParaRPr lang="en-US"/>
          </a:p>
        </p:txBody>
      </p:sp>
      <p:sp>
        <p:nvSpPr>
          <p:cNvPr id="10" name="AutoShape 8"/>
          <p:cNvSpPr>
            <a:spLocks noChangeArrowheads="1"/>
          </p:cNvSpPr>
          <p:nvPr/>
        </p:nvSpPr>
        <p:spPr bwMode="auto">
          <a:xfrm>
            <a:off x="5305426" y="2255838"/>
            <a:ext cx="1304925" cy="685800"/>
          </a:xfrm>
          <a:prstGeom prst="parallelogram">
            <a:avLst>
              <a:gd name="adj" fmla="val 47569"/>
            </a:avLst>
          </a:prstGeom>
          <a:gradFill rotWithShape="1">
            <a:gsLst>
              <a:gs pos="0">
                <a:srgbClr val="6EB1EA"/>
              </a:gs>
              <a:gs pos="50000">
                <a:srgbClr val="6EB1EA">
                  <a:gamma/>
                  <a:tint val="57255"/>
                  <a:invGamma/>
                </a:srgbClr>
              </a:gs>
              <a:gs pos="100000">
                <a:srgbClr val="6EB1EA"/>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lIns="0" rIns="0" anchor="ctr"/>
          <a:lstStyle/>
          <a:p>
            <a:pPr algn="ctr">
              <a:lnSpc>
                <a:spcPct val="90000"/>
              </a:lnSpc>
            </a:pPr>
            <a:r>
              <a:rPr lang="en-US" altLang="en-US" sz="1200" dirty="0"/>
              <a:t>    </a:t>
            </a:r>
            <a:r>
              <a:rPr lang="en-US" altLang="en-US" sz="1200" dirty="0" smtClean="0"/>
              <a:t>System</a:t>
            </a:r>
          </a:p>
          <a:p>
            <a:pPr algn="ctr">
              <a:lnSpc>
                <a:spcPct val="90000"/>
              </a:lnSpc>
            </a:pPr>
            <a:r>
              <a:rPr lang="en-US" altLang="en-US" sz="1200" dirty="0" smtClean="0"/>
              <a:t>Validation</a:t>
            </a:r>
            <a:endParaRPr lang="en-US" altLang="en-US" sz="1200" dirty="0"/>
          </a:p>
        </p:txBody>
      </p:sp>
      <p:sp>
        <p:nvSpPr>
          <p:cNvPr id="11" name="AutoShape 11"/>
          <p:cNvSpPr>
            <a:spLocks noChangeArrowheads="1"/>
          </p:cNvSpPr>
          <p:nvPr/>
        </p:nvSpPr>
        <p:spPr bwMode="auto">
          <a:xfrm flipH="1">
            <a:off x="1701800" y="2259013"/>
            <a:ext cx="1308100" cy="685800"/>
          </a:xfrm>
          <a:prstGeom prst="parallelogram">
            <a:avLst>
              <a:gd name="adj" fmla="val 47685"/>
            </a:avLst>
          </a:prstGeom>
          <a:gradFill rotWithShape="1">
            <a:gsLst>
              <a:gs pos="0">
                <a:srgbClr val="6EB1EA"/>
              </a:gs>
              <a:gs pos="50000">
                <a:srgbClr val="6EB1EA">
                  <a:gamma/>
                  <a:tint val="57255"/>
                  <a:invGamma/>
                </a:srgbClr>
              </a:gs>
              <a:gs pos="100000">
                <a:srgbClr val="6EB1EA"/>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r>
              <a:rPr lang="en-US" altLang="en-US" sz="1200" dirty="0" smtClean="0"/>
              <a:t>Concept of</a:t>
            </a:r>
          </a:p>
          <a:p>
            <a:r>
              <a:rPr lang="en-US" altLang="en-US" sz="1200" dirty="0" smtClean="0"/>
              <a:t>Operations</a:t>
            </a:r>
            <a:endParaRPr lang="en-US" altLang="en-US" sz="1200" dirty="0"/>
          </a:p>
        </p:txBody>
      </p:sp>
      <p:sp>
        <p:nvSpPr>
          <p:cNvPr id="12" name="Line 3"/>
          <p:cNvSpPr>
            <a:spLocks noChangeShapeType="1"/>
          </p:cNvSpPr>
          <p:nvPr/>
        </p:nvSpPr>
        <p:spPr bwMode="auto">
          <a:xfrm flipV="1">
            <a:off x="1377950" y="6324600"/>
            <a:ext cx="5327650" cy="0"/>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 name="Text Box 4"/>
          <p:cNvSpPr txBox="1">
            <a:spLocks noChangeArrowheads="1"/>
          </p:cNvSpPr>
          <p:nvPr/>
        </p:nvSpPr>
        <p:spPr bwMode="auto">
          <a:xfrm>
            <a:off x="1295400" y="6049963"/>
            <a:ext cx="8429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latin typeface="Tahoma" panose="020B0604030504040204" pitchFamily="34" charset="0"/>
              </a:rPr>
              <a:t>Time Line</a:t>
            </a:r>
          </a:p>
        </p:txBody>
      </p:sp>
      <p:sp>
        <p:nvSpPr>
          <p:cNvPr id="14" name="Text Box 5"/>
          <p:cNvSpPr txBox="1">
            <a:spLocks noChangeArrowheads="1"/>
          </p:cNvSpPr>
          <p:nvPr/>
        </p:nvSpPr>
        <p:spPr bwMode="auto">
          <a:xfrm rot="3877861">
            <a:off x="1159758" y="3956165"/>
            <a:ext cx="2181046" cy="25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altLang="en-US" sz="1200">
                <a:latin typeface="Tahoma" panose="020B0604030504040204" pitchFamily="34" charset="0"/>
              </a:rPr>
              <a:t>Decomposition and Definition</a:t>
            </a:r>
          </a:p>
        </p:txBody>
      </p:sp>
      <p:sp>
        <p:nvSpPr>
          <p:cNvPr id="15" name="Text Box 6"/>
          <p:cNvSpPr txBox="1">
            <a:spLocks noChangeArrowheads="1"/>
          </p:cNvSpPr>
          <p:nvPr/>
        </p:nvSpPr>
        <p:spPr bwMode="auto">
          <a:xfrm rot="17725599">
            <a:off x="4847905" y="4037921"/>
            <a:ext cx="2272353" cy="25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altLang="en-US" sz="1200">
                <a:latin typeface="Tahoma" panose="020B0604030504040204" pitchFamily="34" charset="0"/>
              </a:rPr>
              <a:t>Integration and Recomposition</a:t>
            </a:r>
          </a:p>
        </p:txBody>
      </p:sp>
      <p:sp>
        <p:nvSpPr>
          <p:cNvPr id="16" name="AutoShape 7"/>
          <p:cNvSpPr>
            <a:spLocks noChangeArrowheads="1"/>
          </p:cNvSpPr>
          <p:nvPr/>
        </p:nvSpPr>
        <p:spPr bwMode="auto">
          <a:xfrm flipH="1">
            <a:off x="2038350" y="2959100"/>
            <a:ext cx="1304925" cy="685800"/>
          </a:xfrm>
          <a:prstGeom prst="parallelogram">
            <a:avLst>
              <a:gd name="adj" fmla="val 47569"/>
            </a:avLst>
          </a:prstGeom>
          <a:gradFill rotWithShape="1">
            <a:gsLst>
              <a:gs pos="0">
                <a:srgbClr val="6EB1EA"/>
              </a:gs>
              <a:gs pos="50000">
                <a:srgbClr val="6EB1EA">
                  <a:gamma/>
                  <a:tint val="57255"/>
                  <a:invGamma/>
                </a:srgbClr>
              </a:gs>
              <a:gs pos="100000">
                <a:srgbClr val="6EB1EA"/>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pPr algn="ctr" eaLnBrk="0" hangingPunct="0">
              <a:lnSpc>
                <a:spcPct val="90000"/>
              </a:lnSpc>
            </a:pPr>
            <a:r>
              <a:rPr lang="en-US" altLang="en-US" sz="1200" dirty="0"/>
              <a:t>System</a:t>
            </a:r>
          </a:p>
          <a:p>
            <a:pPr algn="ctr" eaLnBrk="0" hangingPunct="0">
              <a:lnSpc>
                <a:spcPct val="90000"/>
              </a:lnSpc>
            </a:pPr>
            <a:r>
              <a:rPr lang="en-US" altLang="en-US" sz="1200" dirty="0"/>
              <a:t>   Requirements</a:t>
            </a:r>
          </a:p>
        </p:txBody>
      </p:sp>
      <p:sp>
        <p:nvSpPr>
          <p:cNvPr id="17" name="AutoShape 8"/>
          <p:cNvSpPr>
            <a:spLocks noChangeArrowheads="1"/>
          </p:cNvSpPr>
          <p:nvPr/>
        </p:nvSpPr>
        <p:spPr bwMode="auto">
          <a:xfrm>
            <a:off x="4967288" y="2955925"/>
            <a:ext cx="1304925" cy="685800"/>
          </a:xfrm>
          <a:prstGeom prst="parallelogram">
            <a:avLst>
              <a:gd name="adj" fmla="val 47569"/>
            </a:avLst>
          </a:prstGeom>
          <a:gradFill rotWithShape="1">
            <a:gsLst>
              <a:gs pos="0">
                <a:srgbClr val="6EB1EA"/>
              </a:gs>
              <a:gs pos="50000">
                <a:srgbClr val="6EB1EA">
                  <a:gamma/>
                  <a:tint val="57255"/>
                  <a:invGamma/>
                </a:srgbClr>
              </a:gs>
              <a:gs pos="100000">
                <a:srgbClr val="6EB1EA"/>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lIns="0" rIns="0" anchor="ctr"/>
          <a:lstStyle/>
          <a:p>
            <a:pPr algn="ctr" eaLnBrk="0" hangingPunct="0">
              <a:lnSpc>
                <a:spcPct val="90000"/>
              </a:lnSpc>
            </a:pPr>
            <a:r>
              <a:rPr lang="en-US" altLang="en-US" sz="1200" dirty="0"/>
              <a:t>    System</a:t>
            </a:r>
          </a:p>
          <a:p>
            <a:pPr algn="ctr" eaLnBrk="0" hangingPunct="0">
              <a:lnSpc>
                <a:spcPct val="90000"/>
              </a:lnSpc>
            </a:pPr>
            <a:r>
              <a:rPr lang="en-US" altLang="en-US" sz="1200" dirty="0"/>
              <a:t> Verification &amp;</a:t>
            </a:r>
          </a:p>
          <a:p>
            <a:pPr algn="ctr" eaLnBrk="0" hangingPunct="0">
              <a:lnSpc>
                <a:spcPct val="90000"/>
              </a:lnSpc>
            </a:pPr>
            <a:r>
              <a:rPr lang="en-US" altLang="en-US" sz="1200" dirty="0"/>
              <a:t>Deployment    </a:t>
            </a:r>
          </a:p>
        </p:txBody>
      </p:sp>
      <p:sp>
        <p:nvSpPr>
          <p:cNvPr id="18" name="AutoShape 9"/>
          <p:cNvSpPr>
            <a:spLocks noChangeArrowheads="1"/>
          </p:cNvSpPr>
          <p:nvPr/>
        </p:nvSpPr>
        <p:spPr bwMode="auto">
          <a:xfrm>
            <a:off x="4640263" y="3641725"/>
            <a:ext cx="1308100" cy="685800"/>
          </a:xfrm>
          <a:prstGeom prst="parallelogram">
            <a:avLst>
              <a:gd name="adj" fmla="val 47685"/>
            </a:avLst>
          </a:prstGeom>
          <a:gradFill rotWithShape="1">
            <a:gsLst>
              <a:gs pos="0">
                <a:srgbClr val="6EB1EA"/>
              </a:gs>
              <a:gs pos="50000">
                <a:srgbClr val="6EB1EA">
                  <a:gamma/>
                  <a:tint val="57255"/>
                  <a:invGamma/>
                </a:srgbClr>
              </a:gs>
              <a:gs pos="100000">
                <a:srgbClr val="6EB1EA"/>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pPr algn="ctr" eaLnBrk="0" hangingPunct="0">
              <a:lnSpc>
                <a:spcPct val="90000"/>
              </a:lnSpc>
            </a:pPr>
            <a:r>
              <a:rPr lang="en-US" altLang="en-US" sz="1200"/>
              <a:t>  Subsystem</a:t>
            </a:r>
          </a:p>
          <a:p>
            <a:pPr algn="ctr" eaLnBrk="0" hangingPunct="0">
              <a:lnSpc>
                <a:spcPct val="90000"/>
              </a:lnSpc>
            </a:pPr>
            <a:r>
              <a:rPr lang="en-US" altLang="en-US" sz="1200"/>
              <a:t>Verification</a:t>
            </a:r>
          </a:p>
        </p:txBody>
      </p:sp>
      <p:sp>
        <p:nvSpPr>
          <p:cNvPr id="19" name="AutoShape 10"/>
          <p:cNvSpPr>
            <a:spLocks noChangeArrowheads="1"/>
          </p:cNvSpPr>
          <p:nvPr/>
        </p:nvSpPr>
        <p:spPr bwMode="auto">
          <a:xfrm>
            <a:off x="4311650" y="4327525"/>
            <a:ext cx="1304925" cy="685800"/>
          </a:xfrm>
          <a:prstGeom prst="parallelogram">
            <a:avLst>
              <a:gd name="adj" fmla="val 47569"/>
            </a:avLst>
          </a:prstGeom>
          <a:gradFill rotWithShape="1">
            <a:gsLst>
              <a:gs pos="0">
                <a:srgbClr val="6EB1EA"/>
              </a:gs>
              <a:gs pos="50000">
                <a:srgbClr val="6EB1EA">
                  <a:gamma/>
                  <a:tint val="57255"/>
                  <a:invGamma/>
                </a:srgbClr>
              </a:gs>
              <a:gs pos="100000">
                <a:srgbClr val="6EB1EA"/>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pPr algn="ctr" eaLnBrk="0" hangingPunct="0">
              <a:lnSpc>
                <a:spcPct val="90000"/>
              </a:lnSpc>
            </a:pPr>
            <a:r>
              <a:rPr lang="en-US" altLang="en-US" sz="1200" dirty="0"/>
              <a:t>   Unit / Device</a:t>
            </a:r>
          </a:p>
          <a:p>
            <a:pPr algn="ctr" eaLnBrk="0" hangingPunct="0">
              <a:lnSpc>
                <a:spcPct val="90000"/>
              </a:lnSpc>
            </a:pPr>
            <a:r>
              <a:rPr lang="en-US" altLang="en-US" sz="1200" dirty="0"/>
              <a:t>Testing</a:t>
            </a:r>
          </a:p>
        </p:txBody>
      </p:sp>
      <p:sp>
        <p:nvSpPr>
          <p:cNvPr id="20" name="AutoShape 11"/>
          <p:cNvSpPr>
            <a:spLocks noChangeArrowheads="1"/>
          </p:cNvSpPr>
          <p:nvPr/>
        </p:nvSpPr>
        <p:spPr bwMode="auto">
          <a:xfrm flipH="1">
            <a:off x="2365375" y="3648075"/>
            <a:ext cx="1308100" cy="685800"/>
          </a:xfrm>
          <a:prstGeom prst="parallelogram">
            <a:avLst>
              <a:gd name="adj" fmla="val 47685"/>
            </a:avLst>
          </a:prstGeom>
          <a:gradFill rotWithShape="1">
            <a:gsLst>
              <a:gs pos="0">
                <a:srgbClr val="6EB1EA"/>
              </a:gs>
              <a:gs pos="50000">
                <a:srgbClr val="6EB1EA">
                  <a:gamma/>
                  <a:tint val="57255"/>
                  <a:invGamma/>
                </a:srgbClr>
              </a:gs>
              <a:gs pos="100000">
                <a:srgbClr val="6EB1EA"/>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pPr algn="ctr" eaLnBrk="0" hangingPunct="0">
              <a:lnSpc>
                <a:spcPct val="90000"/>
              </a:lnSpc>
            </a:pPr>
            <a:r>
              <a:rPr lang="en-US" altLang="en-US" sz="1200"/>
              <a:t>High-Level</a:t>
            </a:r>
          </a:p>
          <a:p>
            <a:pPr algn="ctr" eaLnBrk="0" hangingPunct="0">
              <a:lnSpc>
                <a:spcPct val="90000"/>
              </a:lnSpc>
            </a:pPr>
            <a:r>
              <a:rPr lang="en-US" altLang="en-US" sz="1200"/>
              <a:t>Design</a:t>
            </a:r>
          </a:p>
        </p:txBody>
      </p:sp>
      <p:sp>
        <p:nvSpPr>
          <p:cNvPr id="21" name="AutoShape 12"/>
          <p:cNvSpPr>
            <a:spLocks noChangeArrowheads="1"/>
          </p:cNvSpPr>
          <p:nvPr/>
        </p:nvSpPr>
        <p:spPr bwMode="auto">
          <a:xfrm flipH="1">
            <a:off x="2695575" y="4337050"/>
            <a:ext cx="1306513" cy="685800"/>
          </a:xfrm>
          <a:prstGeom prst="parallelogram">
            <a:avLst>
              <a:gd name="adj" fmla="val 47627"/>
            </a:avLst>
          </a:prstGeom>
          <a:gradFill rotWithShape="1">
            <a:gsLst>
              <a:gs pos="0">
                <a:srgbClr val="6EB1EA"/>
              </a:gs>
              <a:gs pos="50000">
                <a:srgbClr val="6EB1EA">
                  <a:gamma/>
                  <a:tint val="57255"/>
                  <a:invGamma/>
                </a:srgbClr>
              </a:gs>
              <a:gs pos="100000">
                <a:srgbClr val="6EB1EA"/>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pPr algn="ctr" eaLnBrk="0" hangingPunct="0">
              <a:lnSpc>
                <a:spcPct val="90000"/>
              </a:lnSpc>
            </a:pPr>
            <a:r>
              <a:rPr lang="en-US" altLang="en-US" sz="1200"/>
              <a:t>Detailed</a:t>
            </a:r>
          </a:p>
          <a:p>
            <a:pPr algn="ctr" eaLnBrk="0" hangingPunct="0">
              <a:lnSpc>
                <a:spcPct val="90000"/>
              </a:lnSpc>
            </a:pPr>
            <a:r>
              <a:rPr lang="en-US" altLang="en-US" sz="1200"/>
              <a:t>Design</a:t>
            </a:r>
          </a:p>
        </p:txBody>
      </p:sp>
      <p:sp>
        <p:nvSpPr>
          <p:cNvPr id="22" name="AutoShape 13"/>
          <p:cNvSpPr>
            <a:spLocks noChangeArrowheads="1"/>
          </p:cNvSpPr>
          <p:nvPr/>
        </p:nvSpPr>
        <p:spPr bwMode="auto">
          <a:xfrm>
            <a:off x="3017838" y="5016500"/>
            <a:ext cx="2270125" cy="685800"/>
          </a:xfrm>
          <a:custGeom>
            <a:avLst/>
            <a:gdLst>
              <a:gd name="G0" fmla="+- 3114 0 0"/>
              <a:gd name="G1" fmla="+- 21600 0 3114"/>
              <a:gd name="G2" fmla="*/ 3114 1 2"/>
              <a:gd name="G3" fmla="+- 21600 0 G2"/>
              <a:gd name="G4" fmla="+/ 3114 21600 2"/>
              <a:gd name="G5" fmla="+/ G1 0 2"/>
              <a:gd name="G6" fmla="*/ 21600 21600 3114"/>
              <a:gd name="G7" fmla="*/ G6 1 2"/>
              <a:gd name="G8" fmla="+- 21600 0 G7"/>
              <a:gd name="G9" fmla="*/ 21600 1 2"/>
              <a:gd name="G10" fmla="+- 3114 0 G9"/>
              <a:gd name="G11" fmla="?: G10 G8 0"/>
              <a:gd name="G12" fmla="?: G10 G7 21600"/>
              <a:gd name="T0" fmla="*/ 20043 w 21600"/>
              <a:gd name="T1" fmla="*/ 10800 h 21600"/>
              <a:gd name="T2" fmla="*/ 10800 w 21600"/>
              <a:gd name="T3" fmla="*/ 21600 h 21600"/>
              <a:gd name="T4" fmla="*/ 1557 w 21600"/>
              <a:gd name="T5" fmla="*/ 10800 h 21600"/>
              <a:gd name="T6" fmla="*/ 10800 w 21600"/>
              <a:gd name="T7" fmla="*/ 0 h 21600"/>
              <a:gd name="T8" fmla="*/ 3357 w 21600"/>
              <a:gd name="T9" fmla="*/ 3357 h 21600"/>
              <a:gd name="T10" fmla="*/ 18243 w 21600"/>
              <a:gd name="T11" fmla="*/ 18243 h 21600"/>
            </a:gdLst>
            <a:ahLst/>
            <a:cxnLst>
              <a:cxn ang="0">
                <a:pos x="T0" y="T1"/>
              </a:cxn>
              <a:cxn ang="0">
                <a:pos x="T2" y="T3"/>
              </a:cxn>
              <a:cxn ang="0">
                <a:pos x="T4" y="T5"/>
              </a:cxn>
              <a:cxn ang="0">
                <a:pos x="T6" y="T7"/>
              </a:cxn>
            </a:cxnLst>
            <a:rect l="T8" t="T9" r="T10" b="T11"/>
            <a:pathLst>
              <a:path w="21600" h="21600">
                <a:moveTo>
                  <a:pt x="0" y="0"/>
                </a:moveTo>
                <a:lnTo>
                  <a:pt x="3114" y="21600"/>
                </a:lnTo>
                <a:lnTo>
                  <a:pt x="18486" y="21600"/>
                </a:lnTo>
                <a:lnTo>
                  <a:pt x="21600" y="0"/>
                </a:lnTo>
                <a:close/>
              </a:path>
            </a:pathLst>
          </a:custGeom>
          <a:gradFill rotWithShape="1">
            <a:gsLst>
              <a:gs pos="0">
                <a:srgbClr val="6EB1EA"/>
              </a:gs>
              <a:gs pos="50000">
                <a:srgbClr val="6EB1EA">
                  <a:gamma/>
                  <a:tint val="57255"/>
                  <a:invGamma/>
                </a:srgbClr>
              </a:gs>
              <a:gs pos="100000">
                <a:srgbClr val="6EB1EA"/>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pPr algn="ctr" eaLnBrk="0" hangingPunct="0">
              <a:lnSpc>
                <a:spcPct val="90000"/>
              </a:lnSpc>
            </a:pPr>
            <a:r>
              <a:rPr lang="en-US" altLang="en-US" sz="1200"/>
              <a:t>Software / Hardware</a:t>
            </a:r>
          </a:p>
          <a:p>
            <a:pPr algn="ctr" eaLnBrk="0" hangingPunct="0">
              <a:lnSpc>
                <a:spcPct val="90000"/>
              </a:lnSpc>
            </a:pPr>
            <a:r>
              <a:rPr lang="en-US" altLang="en-US" sz="1200"/>
              <a:t>Development</a:t>
            </a:r>
          </a:p>
          <a:p>
            <a:pPr algn="ctr" eaLnBrk="0" hangingPunct="0">
              <a:lnSpc>
                <a:spcPct val="90000"/>
              </a:lnSpc>
            </a:pPr>
            <a:r>
              <a:rPr lang="en-US" altLang="en-US" sz="1200"/>
              <a:t>Field Installation</a:t>
            </a:r>
          </a:p>
        </p:txBody>
      </p:sp>
      <p:sp>
        <p:nvSpPr>
          <p:cNvPr id="23" name="Line 14"/>
          <p:cNvSpPr>
            <a:spLocks noChangeShapeType="1"/>
          </p:cNvSpPr>
          <p:nvPr/>
        </p:nvSpPr>
        <p:spPr bwMode="auto">
          <a:xfrm>
            <a:off x="1817688" y="2819400"/>
            <a:ext cx="1138237" cy="237490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p>
        </p:txBody>
      </p:sp>
      <p:sp>
        <p:nvSpPr>
          <p:cNvPr id="24" name="Line 15"/>
          <p:cNvSpPr>
            <a:spLocks noChangeShapeType="1"/>
          </p:cNvSpPr>
          <p:nvPr/>
        </p:nvSpPr>
        <p:spPr bwMode="auto">
          <a:xfrm flipH="1">
            <a:off x="5357813" y="2895600"/>
            <a:ext cx="1093787" cy="2286000"/>
          </a:xfrm>
          <a:prstGeom prst="line">
            <a:avLst/>
          </a:prstGeom>
          <a:noFill/>
          <a:ln w="28575">
            <a:solidFill>
              <a:schemeClr val="tx1"/>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p>
        </p:txBody>
      </p:sp>
      <p:sp>
        <p:nvSpPr>
          <p:cNvPr id="25" name="Text Box 24"/>
          <p:cNvSpPr txBox="1">
            <a:spLocks noChangeArrowheads="1"/>
          </p:cNvSpPr>
          <p:nvPr/>
        </p:nvSpPr>
        <p:spPr bwMode="auto">
          <a:xfrm>
            <a:off x="3533775" y="5686425"/>
            <a:ext cx="12223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altLang="en-US"/>
              <a:t>Implementation</a:t>
            </a:r>
          </a:p>
        </p:txBody>
      </p:sp>
      <p:sp>
        <p:nvSpPr>
          <p:cNvPr id="26" name="Oval 25"/>
          <p:cNvSpPr>
            <a:spLocks noChangeArrowheads="1"/>
          </p:cNvSpPr>
          <p:nvPr/>
        </p:nvSpPr>
        <p:spPr bwMode="auto">
          <a:xfrm>
            <a:off x="2344738" y="3600450"/>
            <a:ext cx="987425" cy="76200"/>
          </a:xfrm>
          <a:prstGeom prst="ellipse">
            <a:avLst/>
          </a:prstGeom>
          <a:solidFill>
            <a:srgbClr val="1967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27" name="Oval 26"/>
          <p:cNvSpPr>
            <a:spLocks noChangeArrowheads="1"/>
          </p:cNvSpPr>
          <p:nvPr/>
        </p:nvSpPr>
        <p:spPr bwMode="auto">
          <a:xfrm>
            <a:off x="2668588" y="4286250"/>
            <a:ext cx="987425" cy="76200"/>
          </a:xfrm>
          <a:prstGeom prst="ellipse">
            <a:avLst/>
          </a:prstGeom>
          <a:solidFill>
            <a:srgbClr val="1967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28" name="Oval 27"/>
          <p:cNvSpPr>
            <a:spLocks noChangeArrowheads="1"/>
          </p:cNvSpPr>
          <p:nvPr/>
        </p:nvSpPr>
        <p:spPr bwMode="auto">
          <a:xfrm>
            <a:off x="3009900" y="4972050"/>
            <a:ext cx="987425" cy="76200"/>
          </a:xfrm>
          <a:prstGeom prst="ellipse">
            <a:avLst/>
          </a:prstGeom>
          <a:solidFill>
            <a:srgbClr val="1967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29" name="Oval 28"/>
          <p:cNvSpPr>
            <a:spLocks noChangeArrowheads="1"/>
          </p:cNvSpPr>
          <p:nvPr/>
        </p:nvSpPr>
        <p:spPr bwMode="auto">
          <a:xfrm>
            <a:off x="4295775" y="4972050"/>
            <a:ext cx="987425" cy="76200"/>
          </a:xfrm>
          <a:prstGeom prst="ellipse">
            <a:avLst/>
          </a:prstGeom>
          <a:solidFill>
            <a:srgbClr val="1967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30" name="Oval 29"/>
          <p:cNvSpPr>
            <a:spLocks noChangeArrowheads="1"/>
          </p:cNvSpPr>
          <p:nvPr/>
        </p:nvSpPr>
        <p:spPr bwMode="auto">
          <a:xfrm>
            <a:off x="4629150" y="4286250"/>
            <a:ext cx="987425" cy="76200"/>
          </a:xfrm>
          <a:prstGeom prst="ellipse">
            <a:avLst/>
          </a:prstGeom>
          <a:solidFill>
            <a:srgbClr val="1967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31" name="Oval 30"/>
          <p:cNvSpPr>
            <a:spLocks noChangeArrowheads="1"/>
          </p:cNvSpPr>
          <p:nvPr/>
        </p:nvSpPr>
        <p:spPr bwMode="auto">
          <a:xfrm>
            <a:off x="4960938" y="3600450"/>
            <a:ext cx="987425" cy="76200"/>
          </a:xfrm>
          <a:prstGeom prst="ellipse">
            <a:avLst/>
          </a:prstGeom>
          <a:solidFill>
            <a:srgbClr val="1967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32" name="Oval 31"/>
          <p:cNvSpPr>
            <a:spLocks noChangeArrowheads="1"/>
          </p:cNvSpPr>
          <p:nvPr/>
        </p:nvSpPr>
        <p:spPr bwMode="auto">
          <a:xfrm>
            <a:off x="6477000" y="5410200"/>
            <a:ext cx="1006475" cy="76200"/>
          </a:xfrm>
          <a:prstGeom prst="ellipse">
            <a:avLst/>
          </a:prstGeom>
          <a:solidFill>
            <a:srgbClr val="1967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Text Box 32"/>
          <p:cNvSpPr txBox="1">
            <a:spLocks noChangeArrowheads="1"/>
          </p:cNvSpPr>
          <p:nvPr/>
        </p:nvSpPr>
        <p:spPr bwMode="auto">
          <a:xfrm>
            <a:off x="6248400" y="5162550"/>
            <a:ext cx="151765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altLang="en-US"/>
              <a:t>Document/Approval</a:t>
            </a:r>
          </a:p>
        </p:txBody>
      </p:sp>
      <p:sp>
        <p:nvSpPr>
          <p:cNvPr id="34" name="Text Box 34"/>
          <p:cNvSpPr txBox="1">
            <a:spLocks noChangeArrowheads="1"/>
          </p:cNvSpPr>
          <p:nvPr/>
        </p:nvSpPr>
        <p:spPr bwMode="auto">
          <a:xfrm>
            <a:off x="3286125" y="5962650"/>
            <a:ext cx="17573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en-US" b="1"/>
              <a:t>Development Processes</a:t>
            </a:r>
          </a:p>
        </p:txBody>
      </p:sp>
      <p:sp>
        <p:nvSpPr>
          <p:cNvPr id="35" name="Oval 41"/>
          <p:cNvSpPr>
            <a:spLocks noChangeArrowheads="1"/>
          </p:cNvSpPr>
          <p:nvPr/>
        </p:nvSpPr>
        <p:spPr bwMode="auto">
          <a:xfrm>
            <a:off x="5284788" y="2914650"/>
            <a:ext cx="987425" cy="76200"/>
          </a:xfrm>
          <a:prstGeom prst="ellipse">
            <a:avLst/>
          </a:prstGeom>
          <a:solidFill>
            <a:srgbClr val="1967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36" name="Oval 48"/>
          <p:cNvSpPr>
            <a:spLocks noChangeArrowheads="1"/>
          </p:cNvSpPr>
          <p:nvPr/>
        </p:nvSpPr>
        <p:spPr bwMode="auto">
          <a:xfrm>
            <a:off x="2020888" y="2914650"/>
            <a:ext cx="987425" cy="76200"/>
          </a:xfrm>
          <a:prstGeom prst="ellipse">
            <a:avLst/>
          </a:prstGeom>
          <a:solidFill>
            <a:srgbClr val="1967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3" name="Oval 2"/>
          <p:cNvSpPr/>
          <p:nvPr/>
        </p:nvSpPr>
        <p:spPr>
          <a:xfrm rot="20836857">
            <a:off x="2898040" y="4402348"/>
            <a:ext cx="1915149" cy="883308"/>
          </a:xfrm>
          <a:prstGeom prst="ellipse">
            <a:avLst/>
          </a:prstGeom>
          <a:solidFill>
            <a:srgbClr val="66FF66">
              <a:alpha val="32157"/>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927726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Civil Design for ITS Deployments</a:t>
            </a:r>
          </a:p>
        </p:txBody>
      </p:sp>
      <p:sp>
        <p:nvSpPr>
          <p:cNvPr id="2" name="Content Placeholder 1"/>
          <p:cNvSpPr>
            <a:spLocks noGrp="1"/>
          </p:cNvSpPr>
          <p:nvPr>
            <p:ph idx="1"/>
          </p:nvPr>
        </p:nvSpPr>
        <p:spPr>
          <a:xfrm>
            <a:off x="1524000" y="1794002"/>
            <a:ext cx="6852578" cy="4114801"/>
          </a:xfrm>
        </p:spPr>
        <p:txBody>
          <a:bodyPr>
            <a:normAutofit fontScale="92500" lnSpcReduction="20000"/>
          </a:bodyPr>
          <a:lstStyle/>
          <a:p>
            <a:pPr lvl="0"/>
            <a:r>
              <a:rPr lang="en-US" dirty="0" smtClean="0"/>
              <a:t>ITS deployments utilize multiple Civil Engineering specialties</a:t>
            </a:r>
            <a:endParaRPr lang="en-US" dirty="0"/>
          </a:p>
          <a:p>
            <a:pPr lvl="1"/>
            <a:r>
              <a:rPr lang="en-US" dirty="0" smtClean="0"/>
              <a:t>Transportation Engineering</a:t>
            </a:r>
          </a:p>
          <a:p>
            <a:pPr lvl="2"/>
            <a:r>
              <a:rPr lang="en-US" dirty="0" smtClean="0"/>
              <a:t>Roadway design</a:t>
            </a:r>
          </a:p>
          <a:p>
            <a:pPr lvl="2"/>
            <a:r>
              <a:rPr lang="en-US" dirty="0" smtClean="0"/>
              <a:t>Signage</a:t>
            </a:r>
          </a:p>
          <a:p>
            <a:pPr lvl="2"/>
            <a:r>
              <a:rPr lang="en-US" dirty="0" smtClean="0"/>
              <a:t>Traffic control devices</a:t>
            </a:r>
          </a:p>
          <a:p>
            <a:pPr lvl="2"/>
            <a:r>
              <a:rPr lang="en-US" dirty="0" smtClean="0"/>
              <a:t>ITS</a:t>
            </a:r>
          </a:p>
          <a:p>
            <a:pPr lvl="1"/>
            <a:r>
              <a:rPr lang="en-US" dirty="0" smtClean="0"/>
              <a:t>Structures</a:t>
            </a:r>
          </a:p>
          <a:p>
            <a:pPr lvl="1"/>
            <a:r>
              <a:rPr lang="en-US" dirty="0" smtClean="0"/>
              <a:t>Power</a:t>
            </a:r>
          </a:p>
          <a:p>
            <a:pPr lvl="1"/>
            <a:r>
              <a:rPr lang="en-US" dirty="0" smtClean="0"/>
              <a:t>Communications</a:t>
            </a:r>
          </a:p>
          <a:p>
            <a:pPr lvl="2"/>
            <a:r>
              <a:rPr lang="en-US" dirty="0" smtClean="0"/>
              <a:t>ITS Messaging Standards</a:t>
            </a:r>
          </a:p>
          <a:p>
            <a:pPr lvl="2"/>
            <a:r>
              <a:rPr lang="en-US" dirty="0" smtClean="0"/>
              <a:t>Utility</a:t>
            </a:r>
          </a:p>
          <a:p>
            <a:pPr lvl="1"/>
            <a:r>
              <a:rPr lang="en-US" dirty="0" smtClean="0"/>
              <a:t>Hydrology</a:t>
            </a:r>
            <a:endParaRPr lang="en-US" dirty="0"/>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15</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00" y="3103416"/>
            <a:ext cx="1450181" cy="19335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193" y="4689373"/>
            <a:ext cx="2162985" cy="14347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8168" y="4371975"/>
            <a:ext cx="1190625" cy="142875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2211590"/>
            <a:ext cx="3153585" cy="2072949"/>
          </a:xfrm>
          <a:prstGeom prst="rect">
            <a:avLst/>
          </a:prstGeom>
        </p:spPr>
      </p:pic>
    </p:spTree>
    <p:extLst>
      <p:ext uri="{BB962C8B-B14F-4D97-AF65-F5344CB8AC3E}">
        <p14:creationId xmlns:p14="http://schemas.microsoft.com/office/powerpoint/2010/main" val="3910490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a:t>Typical </a:t>
            </a:r>
            <a:r>
              <a:rPr lang="en-US" dirty="0" smtClean="0"/>
              <a:t>Preconditions </a:t>
            </a:r>
            <a:r>
              <a:rPr lang="en-US" dirty="0"/>
              <a:t>for ITS </a:t>
            </a:r>
            <a:r>
              <a:rPr lang="en-US" dirty="0" smtClean="0"/>
              <a:t>Projects</a:t>
            </a:r>
          </a:p>
        </p:txBody>
      </p:sp>
      <p:sp>
        <p:nvSpPr>
          <p:cNvPr id="2" name="Content Placeholder 1"/>
          <p:cNvSpPr>
            <a:spLocks noGrp="1"/>
          </p:cNvSpPr>
          <p:nvPr>
            <p:ph idx="1"/>
          </p:nvPr>
        </p:nvSpPr>
        <p:spPr/>
        <p:txBody>
          <a:bodyPr>
            <a:normAutofit fontScale="85000" lnSpcReduction="20000"/>
          </a:bodyPr>
          <a:lstStyle/>
          <a:p>
            <a:pPr lvl="0"/>
            <a:r>
              <a:rPr lang="en-US" dirty="0"/>
              <a:t>Existing roadway</a:t>
            </a:r>
          </a:p>
          <a:p>
            <a:pPr lvl="1"/>
            <a:r>
              <a:rPr lang="en-US" dirty="0"/>
              <a:t>Electronic plan sets frequently available</a:t>
            </a:r>
          </a:p>
          <a:p>
            <a:pPr lvl="2"/>
            <a:r>
              <a:rPr lang="en-US" dirty="0"/>
              <a:t>Some scanned </a:t>
            </a:r>
            <a:r>
              <a:rPr lang="en-US" dirty="0" smtClean="0"/>
              <a:t>plans with field markup, a.k.a. redlines</a:t>
            </a:r>
            <a:endParaRPr lang="en-US" dirty="0"/>
          </a:p>
          <a:p>
            <a:pPr lvl="0"/>
            <a:r>
              <a:rPr lang="en-US" dirty="0"/>
              <a:t>Existing signs</a:t>
            </a:r>
          </a:p>
          <a:p>
            <a:pPr lvl="0"/>
            <a:r>
              <a:rPr lang="en-US" dirty="0" smtClean="0"/>
              <a:t>Existing </a:t>
            </a:r>
            <a:r>
              <a:rPr lang="en-US" dirty="0"/>
              <a:t>traffic control </a:t>
            </a:r>
            <a:r>
              <a:rPr lang="en-US" dirty="0" smtClean="0"/>
              <a:t>devices</a:t>
            </a:r>
          </a:p>
          <a:p>
            <a:pPr lvl="0"/>
            <a:r>
              <a:rPr lang="en-US" dirty="0" smtClean="0"/>
              <a:t>Existing cabinets</a:t>
            </a:r>
          </a:p>
          <a:p>
            <a:pPr lvl="0"/>
            <a:r>
              <a:rPr lang="en-US" dirty="0" smtClean="0"/>
              <a:t>Existing conduit plant</a:t>
            </a:r>
          </a:p>
          <a:p>
            <a:pPr lvl="0"/>
            <a:r>
              <a:rPr lang="en-US" dirty="0" smtClean="0"/>
              <a:t>Willingness to reuse existing infrastructure is project dependent</a:t>
            </a:r>
          </a:p>
          <a:p>
            <a:pPr lvl="0"/>
            <a:r>
              <a:rPr lang="en-US" dirty="0" smtClean="0"/>
              <a:t>Nearby </a:t>
            </a:r>
            <a:r>
              <a:rPr lang="en-US" dirty="0"/>
              <a:t>power and communications</a:t>
            </a:r>
          </a:p>
          <a:p>
            <a:pPr lvl="1"/>
            <a:r>
              <a:rPr lang="en-US" dirty="0"/>
              <a:t>Use of wireless or solar make reliable </a:t>
            </a:r>
            <a:r>
              <a:rPr lang="en-US" dirty="0" smtClean="0"/>
              <a:t>alternative</a:t>
            </a:r>
            <a:r>
              <a:rPr lang="en-US" dirty="0"/>
              <a:t> </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16</a:t>
            </a:fld>
            <a:endParaRPr lang="en-US"/>
          </a:p>
        </p:txBody>
      </p:sp>
    </p:spTree>
    <p:extLst>
      <p:ext uri="{BB962C8B-B14F-4D97-AF65-F5344CB8AC3E}">
        <p14:creationId xmlns:p14="http://schemas.microsoft.com/office/powerpoint/2010/main" val="2875693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762000" y="374904"/>
            <a:ext cx="7697095" cy="1371600"/>
          </a:xfrm>
        </p:spPr>
        <p:txBody>
          <a:bodyPr/>
          <a:lstStyle/>
          <a:p>
            <a:r>
              <a:rPr lang="en-US" dirty="0"/>
              <a:t>Representative Case </a:t>
            </a:r>
            <a:r>
              <a:rPr lang="en-US" dirty="0" smtClean="0"/>
              <a:t>Study</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17</a:t>
            </a:fld>
            <a:endParaRPr lang="en-US"/>
          </a:p>
        </p:txBody>
      </p:sp>
      <p:pic>
        <p:nvPicPr>
          <p:cNvPr id="3" name="Picture 2"/>
          <p:cNvPicPr>
            <a:picLocks noChangeAspect="1"/>
          </p:cNvPicPr>
          <p:nvPr/>
        </p:nvPicPr>
        <p:blipFill>
          <a:blip r:embed="rId3"/>
          <a:stretch>
            <a:fillRect/>
          </a:stretch>
        </p:blipFill>
        <p:spPr>
          <a:xfrm>
            <a:off x="1905000" y="1746504"/>
            <a:ext cx="5620478" cy="4458655"/>
          </a:xfrm>
          <a:prstGeom prst="rect">
            <a:avLst/>
          </a:prstGeom>
        </p:spPr>
      </p:pic>
      <p:sp>
        <p:nvSpPr>
          <p:cNvPr id="6" name="Rectangle 5"/>
          <p:cNvSpPr/>
          <p:nvPr/>
        </p:nvSpPr>
        <p:spPr>
          <a:xfrm>
            <a:off x="106780" y="3645854"/>
            <a:ext cx="1811714" cy="830997"/>
          </a:xfrm>
          <a:prstGeom prst="rect">
            <a:avLst/>
          </a:prstGeom>
          <a:noFill/>
        </p:spPr>
        <p:txBody>
          <a:bodyPr wrap="none" lIns="91440" tIns="45720" rIns="91440" bIns="45720">
            <a:spAutoFit/>
          </a:bodyPr>
          <a:lstStyle/>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Freeway</a:t>
            </a:r>
          </a:p>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Interchange</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6960939" y="1130234"/>
            <a:ext cx="1314784" cy="461665"/>
          </a:xfrm>
          <a:prstGeom prst="rect">
            <a:avLst/>
          </a:prstGeom>
          <a:noFill/>
        </p:spPr>
        <p:txBody>
          <a:bodyPr wrap="none" lIns="91440" tIns="45720" rIns="91440" bIns="45720">
            <a:spAutoFit/>
          </a:bodyPr>
          <a:lstStyle/>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Stadium</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Curved Right Arrow 6"/>
          <p:cNvSpPr/>
          <p:nvPr/>
        </p:nvSpPr>
        <p:spPr>
          <a:xfrm rot="3866543">
            <a:off x="5851956" y="729084"/>
            <a:ext cx="382143" cy="2062616"/>
          </a:xfrm>
          <a:prstGeom prst="curved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loud 8"/>
          <p:cNvSpPr/>
          <p:nvPr/>
        </p:nvSpPr>
        <p:spPr>
          <a:xfrm>
            <a:off x="4793707" y="2650280"/>
            <a:ext cx="818654" cy="662820"/>
          </a:xfrm>
          <a:prstGeom prst="cloud">
            <a:avLst/>
          </a:prstGeom>
          <a:solidFill>
            <a:schemeClr val="accent1">
              <a:alpha val="36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Rectangle 10"/>
          <p:cNvSpPr/>
          <p:nvPr/>
        </p:nvSpPr>
        <p:spPr>
          <a:xfrm>
            <a:off x="7516662" y="2696570"/>
            <a:ext cx="1332416" cy="461665"/>
          </a:xfrm>
          <a:prstGeom prst="rect">
            <a:avLst/>
          </a:prstGeom>
          <a:noFill/>
        </p:spPr>
        <p:txBody>
          <a:bodyPr wrap="none" lIns="91440" tIns="45720" rIns="91440" bIns="45720">
            <a:spAutoFit/>
          </a:bodyPr>
          <a:lstStyle/>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Campus</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2" name="Cloud 11"/>
          <p:cNvSpPr/>
          <p:nvPr/>
        </p:nvSpPr>
        <p:spPr>
          <a:xfrm>
            <a:off x="4817518" y="3554056"/>
            <a:ext cx="1049881" cy="789344"/>
          </a:xfrm>
          <a:prstGeom prst="cloud">
            <a:avLst/>
          </a:prstGeom>
          <a:solidFill>
            <a:schemeClr val="accent1">
              <a:alpha val="36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36888" y="3948728"/>
            <a:ext cx="1109598" cy="830997"/>
          </a:xfrm>
          <a:prstGeom prst="rect">
            <a:avLst/>
          </a:prstGeom>
          <a:noFill/>
        </p:spPr>
        <p:txBody>
          <a:bodyPr wrap="none" lIns="91440" tIns="45720" rIns="91440" bIns="45720">
            <a:spAutoFit/>
          </a:bodyPr>
          <a:lstStyle/>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Town</a:t>
            </a:r>
          </a:p>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Center</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4" name="Rectangle 13"/>
          <p:cNvSpPr/>
          <p:nvPr/>
        </p:nvSpPr>
        <p:spPr>
          <a:xfrm>
            <a:off x="390935" y="2550396"/>
            <a:ext cx="1160895" cy="830997"/>
          </a:xfrm>
          <a:prstGeom prst="rect">
            <a:avLst/>
          </a:prstGeom>
          <a:noFill/>
        </p:spPr>
        <p:txBody>
          <a:bodyPr wrap="none" lIns="91440" tIns="45720" rIns="91440" bIns="45720">
            <a:spAutoFit/>
          </a:bodyPr>
          <a:lstStyle/>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Major</a:t>
            </a:r>
          </a:p>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Arterial</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5" name="Curved Right Arrow 14"/>
          <p:cNvSpPr/>
          <p:nvPr/>
        </p:nvSpPr>
        <p:spPr>
          <a:xfrm rot="16898314" flipH="1">
            <a:off x="2598252" y="1108754"/>
            <a:ext cx="511960" cy="3121116"/>
          </a:xfrm>
          <a:prstGeom prst="curvedRightArrow">
            <a:avLst>
              <a:gd name="adj1" fmla="val 25000"/>
              <a:gd name="adj2" fmla="val 50000"/>
              <a:gd name="adj3" fmla="val 47420"/>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Right Arrow 15"/>
          <p:cNvSpPr/>
          <p:nvPr/>
        </p:nvSpPr>
        <p:spPr>
          <a:xfrm rot="15374524" flipH="1">
            <a:off x="2330661" y="2148311"/>
            <a:ext cx="399015" cy="2316178"/>
          </a:xfrm>
          <a:prstGeom prst="curvedRightArrow">
            <a:avLst>
              <a:gd name="adj1" fmla="val 25000"/>
              <a:gd name="adj2" fmla="val 50000"/>
              <a:gd name="adj3" fmla="val 47420"/>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urved Right Arrow 16"/>
          <p:cNvSpPr/>
          <p:nvPr/>
        </p:nvSpPr>
        <p:spPr>
          <a:xfrm rot="5400000">
            <a:off x="6426151" y="1379437"/>
            <a:ext cx="517478" cy="2348245"/>
          </a:xfrm>
          <a:prstGeom prst="curved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Right Arrow 17"/>
          <p:cNvSpPr/>
          <p:nvPr/>
        </p:nvSpPr>
        <p:spPr>
          <a:xfrm rot="5931269">
            <a:off x="6619661" y="2293291"/>
            <a:ext cx="517478" cy="2568716"/>
          </a:xfrm>
          <a:prstGeom prst="curvedRightArrow">
            <a:avLst/>
          </a:pr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 name="Straight Connector 4"/>
          <p:cNvCxnSpPr/>
          <p:nvPr/>
        </p:nvCxnSpPr>
        <p:spPr>
          <a:xfrm flipV="1">
            <a:off x="3530491" y="3252923"/>
            <a:ext cx="77493" cy="2560847"/>
          </a:xfrm>
          <a:prstGeom prst="line">
            <a:avLst/>
          </a:prstGeom>
          <a:ln w="1016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9" idx="1"/>
          </p:cNvCxnSpPr>
          <p:nvPr/>
        </p:nvCxnSpPr>
        <p:spPr>
          <a:xfrm>
            <a:off x="3597650" y="3223264"/>
            <a:ext cx="1605384" cy="89130"/>
          </a:xfrm>
          <a:prstGeom prst="line">
            <a:avLst/>
          </a:prstGeom>
          <a:ln w="1016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539247" y="5849819"/>
            <a:ext cx="3638170" cy="353"/>
          </a:xfrm>
          <a:prstGeom prst="line">
            <a:avLst/>
          </a:prstGeom>
          <a:ln w="635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573295" y="4103466"/>
            <a:ext cx="1629739" cy="35162"/>
          </a:xfrm>
          <a:prstGeom prst="line">
            <a:avLst/>
          </a:prstGeom>
          <a:ln w="635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30901" y="5849819"/>
            <a:ext cx="1374299" cy="0"/>
          </a:xfrm>
          <a:prstGeom prst="line">
            <a:avLst/>
          </a:prstGeom>
          <a:ln w="635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619476" y="2360112"/>
            <a:ext cx="1629739" cy="35162"/>
          </a:xfrm>
          <a:prstGeom prst="line">
            <a:avLst/>
          </a:prstGeom>
          <a:ln w="635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573295" y="2333123"/>
            <a:ext cx="1" cy="806050"/>
          </a:xfrm>
          <a:prstGeom prst="line">
            <a:avLst/>
          </a:prstGeom>
          <a:ln w="635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6780" y="5296440"/>
            <a:ext cx="1569620" cy="0"/>
          </a:xfrm>
          <a:prstGeom prst="line">
            <a:avLst/>
          </a:prstGeom>
          <a:ln w="1016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81487" y="4708860"/>
            <a:ext cx="1220206" cy="584775"/>
          </a:xfrm>
          <a:prstGeom prst="rect">
            <a:avLst/>
          </a:prstGeom>
          <a:noFill/>
        </p:spPr>
        <p:txBody>
          <a:bodyPr wrap="none" lIns="91440" tIns="45720" rIns="91440" bIns="45720">
            <a:spAutoFit/>
          </a:bodyPr>
          <a:lstStyle/>
          <a:p>
            <a:pPr algn="ctr"/>
            <a:r>
              <a:rPr lang="en-US" sz="16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Primary</a:t>
            </a:r>
          </a:p>
          <a:p>
            <a:pPr algn="ctr"/>
            <a:r>
              <a:rPr lang="en-US" sz="1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Congestion</a:t>
            </a:r>
            <a:endParaRPr lang="en-US" sz="1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cxnSp>
        <p:nvCxnSpPr>
          <p:cNvPr id="49" name="Straight Connector 48"/>
          <p:cNvCxnSpPr/>
          <p:nvPr/>
        </p:nvCxnSpPr>
        <p:spPr>
          <a:xfrm flipV="1">
            <a:off x="157623" y="6092089"/>
            <a:ext cx="1602793" cy="5508"/>
          </a:xfrm>
          <a:prstGeom prst="line">
            <a:avLst/>
          </a:prstGeom>
          <a:ln w="635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11264" y="5473694"/>
            <a:ext cx="1220206" cy="584775"/>
          </a:xfrm>
          <a:prstGeom prst="rect">
            <a:avLst/>
          </a:prstGeom>
          <a:noFill/>
        </p:spPr>
        <p:txBody>
          <a:bodyPr wrap="none" lIns="91440" tIns="45720" rIns="91440" bIns="45720">
            <a:spAutoFit/>
          </a:bodyPr>
          <a:lstStyle/>
          <a:p>
            <a:pPr algn="ctr"/>
            <a:r>
              <a:rPr lang="en-US" sz="16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Secondary</a:t>
            </a:r>
          </a:p>
          <a:p>
            <a:pPr algn="ctr"/>
            <a:r>
              <a:rPr lang="en-US" sz="1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Congestion</a:t>
            </a:r>
            <a:endParaRPr lang="en-US" sz="1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cxnSp>
        <p:nvCxnSpPr>
          <p:cNvPr id="54" name="Straight Connector 53"/>
          <p:cNvCxnSpPr/>
          <p:nvPr/>
        </p:nvCxnSpPr>
        <p:spPr>
          <a:xfrm>
            <a:off x="3529493" y="5802134"/>
            <a:ext cx="9754" cy="403025"/>
          </a:xfrm>
          <a:prstGeom prst="line">
            <a:avLst/>
          </a:prstGeom>
          <a:ln w="635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243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Camera Capabilities</a:t>
            </a:r>
          </a:p>
        </p:txBody>
      </p:sp>
      <p:sp>
        <p:nvSpPr>
          <p:cNvPr id="2" name="Content Placeholder 1"/>
          <p:cNvSpPr>
            <a:spLocks noGrp="1"/>
          </p:cNvSpPr>
          <p:nvPr>
            <p:ph idx="1"/>
          </p:nvPr>
        </p:nvSpPr>
        <p:spPr>
          <a:xfrm>
            <a:off x="834907" y="1371600"/>
            <a:ext cx="6852578" cy="4648200"/>
          </a:xfrm>
        </p:spPr>
        <p:txBody>
          <a:bodyPr>
            <a:normAutofit fontScale="70000" lnSpcReduction="20000"/>
          </a:bodyPr>
          <a:lstStyle/>
          <a:p>
            <a:pPr lvl="0"/>
            <a:endParaRPr lang="en-US" dirty="0" smtClean="0"/>
          </a:p>
          <a:p>
            <a:pPr lvl="0"/>
            <a:r>
              <a:rPr lang="en-US" dirty="0" smtClean="0"/>
              <a:t>Purpose</a:t>
            </a:r>
            <a:endParaRPr lang="en-US" dirty="0"/>
          </a:p>
          <a:p>
            <a:pPr lvl="1"/>
            <a:r>
              <a:rPr lang="en-US" dirty="0" smtClean="0"/>
              <a:t>Collect traffic condition information</a:t>
            </a:r>
            <a:endParaRPr lang="en-US" dirty="0"/>
          </a:p>
          <a:p>
            <a:pPr lvl="0"/>
            <a:r>
              <a:rPr lang="en-US" dirty="0" smtClean="0"/>
              <a:t>What </a:t>
            </a:r>
            <a:r>
              <a:rPr lang="en-US" dirty="0"/>
              <a:t>characteristics are required to perform surveillance function?</a:t>
            </a:r>
          </a:p>
          <a:p>
            <a:pPr lvl="1"/>
            <a:r>
              <a:rPr lang="en-US" dirty="0" smtClean="0"/>
              <a:t>Line </a:t>
            </a:r>
            <a:r>
              <a:rPr lang="en-US" dirty="0"/>
              <a:t>of sight</a:t>
            </a:r>
          </a:p>
          <a:p>
            <a:pPr lvl="1"/>
            <a:r>
              <a:rPr lang="en-US" dirty="0"/>
              <a:t>Light sensitivity</a:t>
            </a:r>
          </a:p>
          <a:p>
            <a:pPr lvl="1"/>
            <a:r>
              <a:rPr lang="en-US" dirty="0" smtClean="0"/>
              <a:t>Coverage (Resolution and Pan, Tilt &amp; Zoom (PTZ))</a:t>
            </a:r>
            <a:endParaRPr lang="en-US" dirty="0"/>
          </a:p>
          <a:p>
            <a:pPr lvl="1"/>
            <a:r>
              <a:rPr lang="en-US" dirty="0"/>
              <a:t>Environmental resistance</a:t>
            </a:r>
          </a:p>
          <a:p>
            <a:pPr lvl="1"/>
            <a:r>
              <a:rPr lang="en-US" dirty="0"/>
              <a:t>Reliability</a:t>
            </a:r>
          </a:p>
          <a:p>
            <a:pPr lvl="1"/>
            <a:r>
              <a:rPr lang="en-US" dirty="0"/>
              <a:t>Power </a:t>
            </a:r>
            <a:r>
              <a:rPr lang="en-US" dirty="0" smtClean="0"/>
              <a:t>consumption</a:t>
            </a:r>
            <a:endParaRPr lang="en-US" dirty="0"/>
          </a:p>
          <a:p>
            <a:pPr lvl="1"/>
            <a:r>
              <a:rPr lang="en-US" dirty="0" smtClean="0"/>
              <a:t>Maintenance access</a:t>
            </a:r>
          </a:p>
          <a:p>
            <a:pPr lvl="1"/>
            <a:r>
              <a:rPr lang="en-US" dirty="0" smtClean="0"/>
              <a:t>Organizational standards</a:t>
            </a:r>
          </a:p>
          <a:p>
            <a:pPr lvl="1"/>
            <a:r>
              <a:rPr lang="en-US" dirty="0" smtClean="0"/>
              <a:t>Legacy systems</a:t>
            </a:r>
          </a:p>
          <a:p>
            <a:r>
              <a:rPr lang="en-US" dirty="0" smtClean="0"/>
              <a:t>Determined prior to civil design</a:t>
            </a:r>
            <a:endParaRPr lang="en-US" dirty="0"/>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18</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1177" y="2132458"/>
            <a:ext cx="1244563" cy="12445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2063" y="3962399"/>
            <a:ext cx="1229105" cy="1229105"/>
          </a:xfrm>
          <a:prstGeom prst="rect">
            <a:avLst/>
          </a:prstGeom>
        </p:spPr>
      </p:pic>
    </p:spTree>
    <p:extLst>
      <p:ext uri="{BB962C8B-B14F-4D97-AF65-F5344CB8AC3E}">
        <p14:creationId xmlns:p14="http://schemas.microsoft.com/office/powerpoint/2010/main" val="3754720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Camera Siting</a:t>
            </a:r>
          </a:p>
        </p:txBody>
      </p:sp>
      <p:sp>
        <p:nvSpPr>
          <p:cNvPr id="2" name="Content Placeholder 1"/>
          <p:cNvSpPr>
            <a:spLocks noGrp="1"/>
          </p:cNvSpPr>
          <p:nvPr>
            <p:ph idx="1"/>
          </p:nvPr>
        </p:nvSpPr>
        <p:spPr>
          <a:xfrm>
            <a:off x="1142107" y="1904999"/>
            <a:ext cx="5231721" cy="4114801"/>
          </a:xfrm>
        </p:spPr>
        <p:txBody>
          <a:bodyPr>
            <a:normAutofit lnSpcReduction="10000"/>
          </a:bodyPr>
          <a:lstStyle/>
          <a:p>
            <a:r>
              <a:rPr lang="en-US" dirty="0" smtClean="0"/>
              <a:t>Coverage of roadways of interest</a:t>
            </a:r>
            <a:endParaRPr lang="en-US" dirty="0"/>
          </a:p>
          <a:p>
            <a:pPr lvl="1"/>
            <a:r>
              <a:rPr lang="en-US" dirty="0" smtClean="0"/>
              <a:t>Line </a:t>
            </a:r>
            <a:r>
              <a:rPr lang="en-US" dirty="0"/>
              <a:t>of </a:t>
            </a:r>
            <a:r>
              <a:rPr lang="en-US" dirty="0" smtClean="0"/>
              <a:t>sight to Interstate</a:t>
            </a:r>
          </a:p>
          <a:p>
            <a:pPr lvl="2"/>
            <a:r>
              <a:rPr lang="en-US" dirty="0" smtClean="0"/>
              <a:t>Northbound lanes South of Interchange is primary concern</a:t>
            </a:r>
            <a:endParaRPr lang="en-US" dirty="0"/>
          </a:p>
          <a:p>
            <a:pPr lvl="1"/>
            <a:r>
              <a:rPr lang="en-US" dirty="0" smtClean="0"/>
              <a:t>Line of sight to arterial</a:t>
            </a:r>
          </a:p>
          <a:p>
            <a:pPr lvl="2"/>
            <a:r>
              <a:rPr lang="en-US" dirty="0" smtClean="0"/>
              <a:t>At Interchange and East of interchange are primary concerns</a:t>
            </a:r>
            <a:endParaRPr lang="en-US" dirty="0"/>
          </a:p>
          <a:p>
            <a:r>
              <a:rPr lang="en-US" dirty="0" smtClean="0"/>
              <a:t>Costs </a:t>
            </a:r>
          </a:p>
          <a:p>
            <a:pPr lvl="1"/>
            <a:r>
              <a:rPr lang="en-US" dirty="0" smtClean="0"/>
              <a:t>Ability to leverage existing assets</a:t>
            </a:r>
          </a:p>
          <a:p>
            <a:pPr lvl="2"/>
            <a:r>
              <a:rPr lang="en-US" dirty="0" smtClean="0"/>
              <a:t>Power</a:t>
            </a:r>
          </a:p>
          <a:p>
            <a:pPr lvl="2"/>
            <a:r>
              <a:rPr lang="en-US" dirty="0" smtClean="0"/>
              <a:t>Communication</a:t>
            </a:r>
          </a:p>
          <a:p>
            <a:pPr lvl="2"/>
            <a:r>
              <a:rPr lang="en-US" dirty="0" smtClean="0"/>
              <a:t>Structures</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19</a:t>
            </a:fld>
            <a:endParaRPr lang="en-US"/>
          </a:p>
        </p:txBody>
      </p:sp>
      <p:pic>
        <p:nvPicPr>
          <p:cNvPr id="7" name="Picture 6"/>
          <p:cNvPicPr>
            <a:picLocks noChangeAspect="1"/>
          </p:cNvPicPr>
          <p:nvPr/>
        </p:nvPicPr>
        <p:blipFill>
          <a:blip r:embed="rId3"/>
          <a:stretch>
            <a:fillRect/>
          </a:stretch>
        </p:blipFill>
        <p:spPr>
          <a:xfrm rot="16995405">
            <a:off x="6138637" y="1902930"/>
            <a:ext cx="2948979" cy="1752381"/>
          </a:xfrm>
          <a:prstGeom prst="rect">
            <a:avLst/>
          </a:prstGeom>
        </p:spPr>
      </p:pic>
      <p:pic>
        <p:nvPicPr>
          <p:cNvPr id="8" name="Picture 7"/>
          <p:cNvPicPr>
            <a:picLocks noChangeAspect="1"/>
          </p:cNvPicPr>
          <p:nvPr/>
        </p:nvPicPr>
        <p:blipFill>
          <a:blip r:embed="rId4"/>
          <a:stretch>
            <a:fillRect/>
          </a:stretch>
        </p:blipFill>
        <p:spPr>
          <a:xfrm>
            <a:off x="152400" y="4611976"/>
            <a:ext cx="1276190" cy="1752381"/>
          </a:xfrm>
          <a:prstGeom prst="rect">
            <a:avLst/>
          </a:prstGeom>
        </p:spPr>
      </p:pic>
    </p:spTree>
    <p:extLst>
      <p:ext uri="{BB962C8B-B14F-4D97-AF65-F5344CB8AC3E}">
        <p14:creationId xmlns:p14="http://schemas.microsoft.com/office/powerpoint/2010/main" val="1565156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Format and Purpose</a:t>
            </a:r>
            <a:endParaRPr lang="en-US" dirty="0"/>
          </a:p>
        </p:txBody>
      </p:sp>
      <p:sp>
        <p:nvSpPr>
          <p:cNvPr id="3" name="Content Placeholder 2"/>
          <p:cNvSpPr>
            <a:spLocks noGrp="1"/>
          </p:cNvSpPr>
          <p:nvPr>
            <p:ph idx="1"/>
          </p:nvPr>
        </p:nvSpPr>
        <p:spPr/>
        <p:txBody>
          <a:bodyPr>
            <a:normAutofit/>
          </a:bodyPr>
          <a:lstStyle/>
          <a:p>
            <a:r>
              <a:rPr lang="en-US" dirty="0" smtClean="0"/>
              <a:t>Case Study Purpose</a:t>
            </a:r>
          </a:p>
          <a:p>
            <a:pPr lvl="1"/>
            <a:r>
              <a:rPr lang="en-US" dirty="0" smtClean="0"/>
              <a:t>Provide overview of civil design considerations related to Intelligent Transportation Systems (ITS)</a:t>
            </a:r>
          </a:p>
          <a:p>
            <a:pPr lvl="1"/>
            <a:r>
              <a:rPr lang="en-US" dirty="0" smtClean="0"/>
              <a:t>Explore approaches to integrating ITS components into field settings</a:t>
            </a:r>
          </a:p>
          <a:p>
            <a:r>
              <a:rPr lang="en-US" dirty="0" smtClean="0"/>
              <a:t>Components</a:t>
            </a:r>
          </a:p>
          <a:p>
            <a:pPr lvl="1"/>
            <a:r>
              <a:rPr lang="en-US" dirty="0" smtClean="0"/>
              <a:t>1:	Presentation</a:t>
            </a:r>
          </a:p>
          <a:p>
            <a:pPr lvl="1"/>
            <a:r>
              <a:rPr lang="en-US" dirty="0" smtClean="0"/>
              <a:t>2: 	Take Home Exercise</a:t>
            </a:r>
          </a:p>
          <a:p>
            <a:pPr lvl="1"/>
            <a:r>
              <a:rPr lang="en-US" dirty="0" smtClean="0"/>
              <a:t>3:	Debrief</a:t>
            </a:r>
          </a:p>
          <a:p>
            <a:endParaRPr lang="en-US" dirty="0"/>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2</a:t>
            </a:fld>
            <a:endParaRPr lang="en-US"/>
          </a:p>
        </p:txBody>
      </p:sp>
      <p:pic>
        <p:nvPicPr>
          <p:cNvPr id="5" name="Picture 4"/>
          <p:cNvPicPr>
            <a:picLocks noChangeAspect="1"/>
          </p:cNvPicPr>
          <p:nvPr/>
        </p:nvPicPr>
        <p:blipFill rotWithShape="1">
          <a:blip r:embed="rId3"/>
          <a:srcRect l="6400" t="32500" b="7500"/>
          <a:stretch/>
        </p:blipFill>
        <p:spPr>
          <a:xfrm>
            <a:off x="6926055" y="3675198"/>
            <a:ext cx="1893086" cy="1553301"/>
          </a:xfrm>
          <a:prstGeom prst="rect">
            <a:avLst/>
          </a:prstGeom>
          <a:ln w="6350">
            <a:solidFill>
              <a:schemeClr val="tx1">
                <a:lumMod val="65000"/>
              </a:schemeClr>
            </a:solidFill>
          </a:ln>
          <a:effectLst>
            <a:glow rad="101600">
              <a:schemeClr val="bg2">
                <a:lumMod val="50000"/>
                <a:lumOff val="50000"/>
                <a:alpha val="40000"/>
              </a:schemeClr>
            </a:glow>
          </a:effectLst>
          <a:scene3d>
            <a:camera prst="orthographicFront"/>
            <a:lightRig rig="threePt" dir="t"/>
          </a:scene3d>
          <a:sp3d>
            <a:bevelT/>
          </a:sp3d>
        </p:spPr>
      </p:pic>
      <p:pic>
        <p:nvPicPr>
          <p:cNvPr id="6" name="Picture 5"/>
          <p:cNvPicPr>
            <a:picLocks noChangeAspect="1"/>
          </p:cNvPicPr>
          <p:nvPr/>
        </p:nvPicPr>
        <p:blipFill>
          <a:blip r:embed="rId4"/>
          <a:stretch>
            <a:fillRect/>
          </a:stretch>
        </p:blipFill>
        <p:spPr>
          <a:xfrm>
            <a:off x="4572000" y="4591050"/>
            <a:ext cx="2955925" cy="1809750"/>
          </a:xfrm>
          <a:prstGeom prst="rect">
            <a:avLst/>
          </a:prstGeom>
          <a:ln w="6350">
            <a:solidFill>
              <a:schemeClr val="tx1">
                <a:lumMod val="50000"/>
              </a:schemeClr>
            </a:solidFill>
          </a:ln>
          <a:effectLst>
            <a:glow rad="101600">
              <a:schemeClr val="bg2">
                <a:lumMod val="50000"/>
                <a:lumOff val="50000"/>
                <a:alpha val="40000"/>
              </a:schemeClr>
            </a:glow>
          </a:effectLst>
          <a:scene3d>
            <a:camera prst="orthographicFront"/>
            <a:lightRig rig="threePt" dir="t"/>
          </a:scene3d>
          <a:sp3d>
            <a:bevelT/>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721199" y="381000"/>
            <a:ext cx="7813201" cy="1371600"/>
          </a:xfrm>
        </p:spPr>
        <p:txBody>
          <a:bodyPr/>
          <a:lstStyle/>
          <a:p>
            <a:r>
              <a:rPr lang="en-US" dirty="0" smtClean="0"/>
              <a:t>Plan Sheet Sample – Plan and Profile</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20</a:t>
            </a:fld>
            <a:endParaRPr lang="en-US"/>
          </a:p>
        </p:txBody>
      </p:sp>
      <p:pic>
        <p:nvPicPr>
          <p:cNvPr id="7" name="Picture 6"/>
          <p:cNvPicPr>
            <a:picLocks noChangeAspect="1"/>
          </p:cNvPicPr>
          <p:nvPr/>
        </p:nvPicPr>
        <p:blipFill rotWithShape="1">
          <a:blip r:embed="rId3"/>
          <a:srcRect l="3821"/>
          <a:stretch/>
        </p:blipFill>
        <p:spPr>
          <a:xfrm>
            <a:off x="2133600" y="1769632"/>
            <a:ext cx="6553697" cy="4402567"/>
          </a:xfrm>
          <a:prstGeom prst="rect">
            <a:avLst/>
          </a:prstGeom>
        </p:spPr>
      </p:pic>
      <p:sp>
        <p:nvSpPr>
          <p:cNvPr id="5" name="Rectangle 4"/>
          <p:cNvSpPr/>
          <p:nvPr/>
        </p:nvSpPr>
        <p:spPr>
          <a:xfrm>
            <a:off x="827924" y="5531384"/>
            <a:ext cx="1058303" cy="461665"/>
          </a:xfrm>
          <a:prstGeom prst="rect">
            <a:avLst/>
          </a:prstGeom>
          <a:noFill/>
        </p:spPr>
        <p:txBody>
          <a:bodyPr wrap="none" lIns="91440" tIns="45720" rIns="91440" bIns="45720">
            <a:spAutoFit/>
          </a:bodyPr>
          <a:lstStyle/>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Profile</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Curved Right Arrow 5"/>
          <p:cNvSpPr/>
          <p:nvPr/>
        </p:nvSpPr>
        <p:spPr>
          <a:xfrm rot="15204865" flipH="1">
            <a:off x="2315905" y="3644663"/>
            <a:ext cx="511960" cy="2553805"/>
          </a:xfrm>
          <a:prstGeom prst="curvedRightArrow">
            <a:avLst>
              <a:gd name="adj1" fmla="val 25000"/>
              <a:gd name="adj2" fmla="val 50000"/>
              <a:gd name="adj3" fmla="val 474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827924" y="2378143"/>
            <a:ext cx="801823" cy="461665"/>
          </a:xfrm>
          <a:prstGeom prst="rect">
            <a:avLst/>
          </a:prstGeom>
          <a:noFill/>
        </p:spPr>
        <p:txBody>
          <a:bodyPr wrap="none" lIns="91440" tIns="45720" rIns="91440" bIns="45720">
            <a:spAutoFit/>
          </a:bodyPr>
          <a:lstStyle/>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Plan</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9" name="Curved Right Arrow 8"/>
          <p:cNvSpPr/>
          <p:nvPr/>
        </p:nvSpPr>
        <p:spPr>
          <a:xfrm rot="16200000" flipH="1">
            <a:off x="2599560" y="561605"/>
            <a:ext cx="511960" cy="3121116"/>
          </a:xfrm>
          <a:prstGeom prst="curvedRightArrow">
            <a:avLst>
              <a:gd name="adj1" fmla="val 25000"/>
              <a:gd name="adj2" fmla="val 50000"/>
              <a:gd name="adj3" fmla="val 474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ontent Placeholder 1"/>
          <p:cNvSpPr>
            <a:spLocks noGrp="1"/>
          </p:cNvSpPr>
          <p:nvPr>
            <p:ph idx="1"/>
          </p:nvPr>
        </p:nvSpPr>
        <p:spPr>
          <a:xfrm>
            <a:off x="180191" y="3151482"/>
            <a:ext cx="1981200" cy="1585018"/>
          </a:xfrm>
        </p:spPr>
        <p:txBody>
          <a:bodyPr>
            <a:normAutofit fontScale="85000" lnSpcReduction="10000"/>
          </a:bodyPr>
          <a:lstStyle/>
          <a:p>
            <a:r>
              <a:rPr lang="en-US" dirty="0" smtClean="0"/>
              <a:t>Existing plans</a:t>
            </a:r>
          </a:p>
          <a:p>
            <a:pPr lvl="1"/>
            <a:r>
              <a:rPr lang="en-US" dirty="0" smtClean="0"/>
              <a:t>General Information</a:t>
            </a:r>
          </a:p>
          <a:p>
            <a:pPr lvl="1"/>
            <a:r>
              <a:rPr lang="en-US" dirty="0" smtClean="0"/>
              <a:t>Initial site line assessment</a:t>
            </a:r>
          </a:p>
        </p:txBody>
      </p:sp>
    </p:spTree>
    <p:extLst>
      <p:ext uri="{BB962C8B-B14F-4D97-AF65-F5344CB8AC3E}">
        <p14:creationId xmlns:p14="http://schemas.microsoft.com/office/powerpoint/2010/main" val="2309495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721199" y="381000"/>
            <a:ext cx="7813201" cy="1371600"/>
          </a:xfrm>
        </p:spPr>
        <p:txBody>
          <a:bodyPr/>
          <a:lstStyle/>
          <a:p>
            <a:r>
              <a:rPr lang="en-US" dirty="0" smtClean="0"/>
              <a:t>Plan Sheet Sample – Cross Section</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21</a:t>
            </a:fld>
            <a:endParaRPr lang="en-US"/>
          </a:p>
        </p:txBody>
      </p:sp>
      <p:pic>
        <p:nvPicPr>
          <p:cNvPr id="2" name="Picture 1"/>
          <p:cNvPicPr>
            <a:picLocks noChangeAspect="1"/>
          </p:cNvPicPr>
          <p:nvPr/>
        </p:nvPicPr>
        <p:blipFill>
          <a:blip r:embed="rId3"/>
          <a:stretch>
            <a:fillRect/>
          </a:stretch>
        </p:blipFill>
        <p:spPr>
          <a:xfrm>
            <a:off x="690719" y="1356409"/>
            <a:ext cx="6096000" cy="3949019"/>
          </a:xfrm>
          <a:prstGeom prst="rect">
            <a:avLst/>
          </a:prstGeom>
        </p:spPr>
      </p:pic>
      <p:sp>
        <p:nvSpPr>
          <p:cNvPr id="5" name="Content Placeholder 1"/>
          <p:cNvSpPr>
            <a:spLocks noGrp="1"/>
          </p:cNvSpPr>
          <p:nvPr>
            <p:ph idx="1"/>
          </p:nvPr>
        </p:nvSpPr>
        <p:spPr>
          <a:xfrm>
            <a:off x="1778056" y="5305428"/>
            <a:ext cx="5231721" cy="1371600"/>
          </a:xfrm>
        </p:spPr>
        <p:txBody>
          <a:bodyPr>
            <a:normAutofit/>
          </a:bodyPr>
          <a:lstStyle/>
          <a:p>
            <a:r>
              <a:rPr lang="en-US" dirty="0" smtClean="0"/>
              <a:t>Existing plans</a:t>
            </a:r>
          </a:p>
          <a:p>
            <a:pPr lvl="1"/>
            <a:r>
              <a:rPr lang="en-US" dirty="0" smtClean="0"/>
              <a:t>Siting</a:t>
            </a:r>
          </a:p>
          <a:p>
            <a:pPr lvl="1"/>
            <a:r>
              <a:rPr lang="en-US" dirty="0" smtClean="0"/>
              <a:t>Environmental</a:t>
            </a:r>
          </a:p>
        </p:txBody>
      </p:sp>
      <p:sp>
        <p:nvSpPr>
          <p:cNvPr id="6" name="Rectangle 5"/>
          <p:cNvSpPr/>
          <p:nvPr/>
        </p:nvSpPr>
        <p:spPr>
          <a:xfrm>
            <a:off x="6704181" y="1305417"/>
            <a:ext cx="2513830" cy="830997"/>
          </a:xfrm>
          <a:prstGeom prst="rect">
            <a:avLst/>
          </a:prstGeom>
          <a:noFill/>
        </p:spPr>
        <p:txBody>
          <a:bodyPr wrap="none" lIns="91440" tIns="45720" rIns="91440" bIns="45720">
            <a:spAutoFit/>
          </a:bodyPr>
          <a:lstStyle/>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Runoff and </a:t>
            </a:r>
          </a:p>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Slope restoration</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Curved Right Arrow 6"/>
          <p:cNvSpPr/>
          <p:nvPr/>
        </p:nvSpPr>
        <p:spPr>
          <a:xfrm rot="4384723">
            <a:off x="5665712" y="529355"/>
            <a:ext cx="505593" cy="26479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7258741" y="4337208"/>
            <a:ext cx="1486304" cy="830997"/>
          </a:xfrm>
          <a:prstGeom prst="rect">
            <a:avLst/>
          </a:prstGeom>
          <a:noFill/>
        </p:spPr>
        <p:txBody>
          <a:bodyPr wrap="none" lIns="91440" tIns="45720" rIns="91440" bIns="45720">
            <a:spAutoFit/>
          </a:bodyPr>
          <a:lstStyle/>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Standing </a:t>
            </a:r>
          </a:p>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water</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9" name="Curved Right Arrow 8"/>
          <p:cNvSpPr/>
          <p:nvPr/>
        </p:nvSpPr>
        <p:spPr>
          <a:xfrm rot="5728848">
            <a:off x="5889870" y="2684889"/>
            <a:ext cx="505593" cy="26479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7110947" y="2771477"/>
            <a:ext cx="1433406" cy="830997"/>
          </a:xfrm>
          <a:prstGeom prst="rect">
            <a:avLst/>
          </a:prstGeom>
          <a:noFill/>
        </p:spPr>
        <p:txBody>
          <a:bodyPr wrap="none" lIns="91440" tIns="45720" rIns="91440" bIns="45720">
            <a:spAutoFit/>
          </a:bodyPr>
          <a:lstStyle/>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Structure</a:t>
            </a:r>
          </a:p>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height</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1" name="Curved Right Arrow 10"/>
          <p:cNvSpPr/>
          <p:nvPr/>
        </p:nvSpPr>
        <p:spPr>
          <a:xfrm rot="5896564">
            <a:off x="6240998" y="1521809"/>
            <a:ext cx="465026" cy="18544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6004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Plan Sheet Sample - Intersection</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22</a:t>
            </a:fld>
            <a:endParaRPr lang="en-US"/>
          </a:p>
        </p:txBody>
      </p:sp>
      <p:pic>
        <p:nvPicPr>
          <p:cNvPr id="2" name="Picture 1"/>
          <p:cNvPicPr>
            <a:picLocks noChangeAspect="1"/>
          </p:cNvPicPr>
          <p:nvPr/>
        </p:nvPicPr>
        <p:blipFill>
          <a:blip r:embed="rId3"/>
          <a:stretch>
            <a:fillRect/>
          </a:stretch>
        </p:blipFill>
        <p:spPr>
          <a:xfrm>
            <a:off x="1863122" y="1711504"/>
            <a:ext cx="5105400" cy="3246872"/>
          </a:xfrm>
          <a:prstGeom prst="rect">
            <a:avLst/>
          </a:prstGeom>
        </p:spPr>
      </p:pic>
      <p:sp>
        <p:nvSpPr>
          <p:cNvPr id="5" name="Rectangle 4"/>
          <p:cNvSpPr/>
          <p:nvPr/>
        </p:nvSpPr>
        <p:spPr>
          <a:xfrm>
            <a:off x="7011736" y="1675009"/>
            <a:ext cx="2034531" cy="830997"/>
          </a:xfrm>
          <a:prstGeom prst="rect">
            <a:avLst/>
          </a:prstGeom>
          <a:noFill/>
        </p:spPr>
        <p:txBody>
          <a:bodyPr wrap="none" lIns="91440" tIns="45720" rIns="91440" bIns="45720">
            <a:spAutoFit/>
          </a:bodyPr>
          <a:lstStyle/>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Conduit Plant</a:t>
            </a:r>
          </a:p>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and Usage</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Curved Right Arrow 5"/>
          <p:cNvSpPr/>
          <p:nvPr/>
        </p:nvSpPr>
        <p:spPr>
          <a:xfrm rot="4384723">
            <a:off x="5511988" y="415441"/>
            <a:ext cx="505593" cy="296931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Right Arrow 6"/>
          <p:cNvSpPr/>
          <p:nvPr/>
        </p:nvSpPr>
        <p:spPr>
          <a:xfrm rot="5210170">
            <a:off x="5852658" y="1175456"/>
            <a:ext cx="442260" cy="176775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326531" y="2059332"/>
            <a:ext cx="1350050" cy="830997"/>
          </a:xfrm>
          <a:prstGeom prst="rect">
            <a:avLst/>
          </a:prstGeom>
          <a:noFill/>
        </p:spPr>
        <p:txBody>
          <a:bodyPr wrap="none" lIns="91440" tIns="45720" rIns="91440" bIns="45720">
            <a:spAutoFit/>
          </a:bodyPr>
          <a:lstStyle/>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Cabinet</a:t>
            </a:r>
          </a:p>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Location</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0" name="Curved Right Arrow 9"/>
          <p:cNvSpPr/>
          <p:nvPr/>
        </p:nvSpPr>
        <p:spPr>
          <a:xfrm rot="16200000" flipH="1">
            <a:off x="2655350" y="1022107"/>
            <a:ext cx="501062" cy="240438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293876" y="5369151"/>
            <a:ext cx="1795684" cy="830997"/>
          </a:xfrm>
          <a:prstGeom prst="rect">
            <a:avLst/>
          </a:prstGeom>
          <a:noFill/>
        </p:spPr>
        <p:txBody>
          <a:bodyPr wrap="none" lIns="91440" tIns="45720" rIns="91440" bIns="45720">
            <a:spAutoFit/>
          </a:bodyPr>
          <a:lstStyle/>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Roadway</a:t>
            </a:r>
          </a:p>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Dimensions</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2" name="Curved Right Arrow 11"/>
          <p:cNvSpPr/>
          <p:nvPr/>
        </p:nvSpPr>
        <p:spPr>
          <a:xfrm rot="13187005" flipH="1">
            <a:off x="2107945" y="2601695"/>
            <a:ext cx="579300" cy="307332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5807457" y="5214421"/>
            <a:ext cx="2736647" cy="830997"/>
          </a:xfrm>
          <a:prstGeom prst="rect">
            <a:avLst/>
          </a:prstGeom>
          <a:noFill/>
        </p:spPr>
        <p:txBody>
          <a:bodyPr wrap="none" lIns="91440" tIns="45720" rIns="91440" bIns="45720">
            <a:spAutoFit/>
          </a:bodyPr>
          <a:lstStyle/>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Potential Mounting</a:t>
            </a:r>
          </a:p>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Structures</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4" name="Curved Right Arrow 13"/>
          <p:cNvSpPr/>
          <p:nvPr/>
        </p:nvSpPr>
        <p:spPr>
          <a:xfrm rot="8292865">
            <a:off x="5774094" y="2894741"/>
            <a:ext cx="599388" cy="242888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27257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Plan Sheet Sample - Interchange</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23</a:t>
            </a:fld>
            <a:endParaRPr lang="en-US"/>
          </a:p>
        </p:txBody>
      </p:sp>
      <p:pic>
        <p:nvPicPr>
          <p:cNvPr id="3" name="Picture 2"/>
          <p:cNvPicPr>
            <a:picLocks noChangeAspect="1"/>
          </p:cNvPicPr>
          <p:nvPr/>
        </p:nvPicPr>
        <p:blipFill>
          <a:blip r:embed="rId3"/>
          <a:stretch>
            <a:fillRect/>
          </a:stretch>
        </p:blipFill>
        <p:spPr>
          <a:xfrm>
            <a:off x="1621190" y="1793202"/>
            <a:ext cx="5607698" cy="3358357"/>
          </a:xfrm>
          <a:prstGeom prst="rect">
            <a:avLst/>
          </a:prstGeom>
        </p:spPr>
      </p:pic>
      <p:sp>
        <p:nvSpPr>
          <p:cNvPr id="5" name="Rectangle 4"/>
          <p:cNvSpPr/>
          <p:nvPr/>
        </p:nvSpPr>
        <p:spPr>
          <a:xfrm>
            <a:off x="7138180" y="1275328"/>
            <a:ext cx="1795684" cy="830997"/>
          </a:xfrm>
          <a:prstGeom prst="rect">
            <a:avLst/>
          </a:prstGeom>
          <a:noFill/>
        </p:spPr>
        <p:txBody>
          <a:bodyPr wrap="none" lIns="91440" tIns="45720" rIns="91440" bIns="45720">
            <a:spAutoFit/>
          </a:bodyPr>
          <a:lstStyle/>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Roadway</a:t>
            </a:r>
          </a:p>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Dimensions</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Curved Right Arrow 5"/>
          <p:cNvSpPr/>
          <p:nvPr/>
        </p:nvSpPr>
        <p:spPr>
          <a:xfrm rot="3824524">
            <a:off x="5263857" y="454345"/>
            <a:ext cx="420860" cy="36549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181665" y="5132639"/>
            <a:ext cx="1535998" cy="830997"/>
          </a:xfrm>
          <a:prstGeom prst="rect">
            <a:avLst/>
          </a:prstGeom>
          <a:noFill/>
        </p:spPr>
        <p:txBody>
          <a:bodyPr wrap="none" lIns="91440" tIns="45720" rIns="91440" bIns="45720">
            <a:spAutoFit/>
          </a:bodyPr>
          <a:lstStyle/>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Traffic</a:t>
            </a:r>
          </a:p>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Estimates</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Curved Right Arrow 7"/>
          <p:cNvSpPr/>
          <p:nvPr/>
        </p:nvSpPr>
        <p:spPr>
          <a:xfrm rot="14396729" flipH="1">
            <a:off x="1533907" y="3556061"/>
            <a:ext cx="313224" cy="202937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6899333" y="5132639"/>
            <a:ext cx="2034531" cy="1200329"/>
          </a:xfrm>
          <a:prstGeom prst="rect">
            <a:avLst/>
          </a:prstGeom>
          <a:noFill/>
        </p:spPr>
        <p:txBody>
          <a:bodyPr wrap="none" lIns="91440" tIns="45720" rIns="91440" bIns="45720">
            <a:spAutoFit/>
          </a:bodyPr>
          <a:lstStyle/>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Conduit Plant</a:t>
            </a:r>
          </a:p>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and Usage</a:t>
            </a:r>
          </a:p>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(if present)</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0" name="Rectangle 9"/>
          <p:cNvSpPr/>
          <p:nvPr/>
        </p:nvSpPr>
        <p:spPr>
          <a:xfrm>
            <a:off x="61439" y="1715980"/>
            <a:ext cx="1656224" cy="1200329"/>
          </a:xfrm>
          <a:prstGeom prst="rect">
            <a:avLst/>
          </a:prstGeom>
          <a:noFill/>
        </p:spPr>
        <p:txBody>
          <a:bodyPr wrap="none" lIns="91440" tIns="45720" rIns="91440" bIns="45720">
            <a:spAutoFit/>
          </a:bodyPr>
          <a:lstStyle/>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Cabinet</a:t>
            </a:r>
          </a:p>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Location</a:t>
            </a:r>
          </a:p>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(if present)</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1" name="Rectangle 10"/>
          <p:cNvSpPr/>
          <p:nvPr/>
        </p:nvSpPr>
        <p:spPr>
          <a:xfrm>
            <a:off x="3235557" y="5266656"/>
            <a:ext cx="2736647" cy="1200329"/>
          </a:xfrm>
          <a:prstGeom prst="rect">
            <a:avLst/>
          </a:prstGeom>
          <a:noFill/>
        </p:spPr>
        <p:txBody>
          <a:bodyPr wrap="none" lIns="91440" tIns="45720" rIns="91440" bIns="45720">
            <a:spAutoFit/>
          </a:bodyPr>
          <a:lstStyle/>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Potential Mounting</a:t>
            </a:r>
          </a:p>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Structures</a:t>
            </a:r>
          </a:p>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(if present)</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208373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pPr lvl="0"/>
            <a:r>
              <a:rPr lang="en-US" dirty="0" smtClean="0"/>
              <a:t>Power</a:t>
            </a:r>
            <a:endParaRPr lang="en-US" dirty="0"/>
          </a:p>
        </p:txBody>
      </p:sp>
      <p:sp>
        <p:nvSpPr>
          <p:cNvPr id="2" name="Content Placeholder 1"/>
          <p:cNvSpPr>
            <a:spLocks noGrp="1"/>
          </p:cNvSpPr>
          <p:nvPr>
            <p:ph idx="1"/>
          </p:nvPr>
        </p:nvSpPr>
        <p:spPr>
          <a:xfrm>
            <a:off x="581527" y="1704474"/>
            <a:ext cx="7162800" cy="2257926"/>
          </a:xfrm>
        </p:spPr>
        <p:txBody>
          <a:bodyPr>
            <a:normAutofit fontScale="85000" lnSpcReduction="20000"/>
          </a:bodyPr>
          <a:lstStyle/>
          <a:p>
            <a:r>
              <a:rPr lang="en-US" dirty="0" smtClean="0"/>
              <a:t>Required to operate electronic devices and communication equipment</a:t>
            </a:r>
          </a:p>
          <a:p>
            <a:pPr lvl="1">
              <a:spcBef>
                <a:spcPts val="600"/>
              </a:spcBef>
            </a:pPr>
            <a:r>
              <a:rPr lang="en-US" dirty="0" smtClean="0"/>
              <a:t>Need </a:t>
            </a:r>
            <a:r>
              <a:rPr lang="en-US" sz="2100" dirty="0" smtClean="0"/>
              <a:t>stable</a:t>
            </a:r>
            <a:r>
              <a:rPr lang="en-US" dirty="0" smtClean="0"/>
              <a:t>, clean power supply</a:t>
            </a:r>
            <a:endParaRPr lang="en-US" dirty="0"/>
          </a:p>
          <a:p>
            <a:r>
              <a:rPr lang="en-US" dirty="0" smtClean="0"/>
              <a:t>Plans require coordination with Electrical Engineer</a:t>
            </a:r>
          </a:p>
          <a:p>
            <a:r>
              <a:rPr lang="en-US" dirty="0" smtClean="0"/>
              <a:t>Most commonly gained from regional power company</a:t>
            </a:r>
          </a:p>
          <a:p>
            <a:pPr lvl="1">
              <a:spcBef>
                <a:spcPts val="600"/>
              </a:spcBef>
            </a:pPr>
            <a:r>
              <a:rPr lang="en-US" sz="2100" dirty="0" smtClean="0"/>
              <a:t>Distance from existing infrastructure drives costs</a:t>
            </a:r>
          </a:p>
          <a:p>
            <a:pPr lvl="1">
              <a:spcBef>
                <a:spcPts val="600"/>
              </a:spcBef>
            </a:pPr>
            <a:r>
              <a:rPr lang="en-US" sz="2100" dirty="0" smtClean="0"/>
              <a:t>Possible to use existing power drop from existing cabinet</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24</a:t>
            </a:fld>
            <a:endParaRPr lang="en-US"/>
          </a:p>
        </p:txBody>
      </p:sp>
      <p:pic>
        <p:nvPicPr>
          <p:cNvPr id="5" name="Picture 4"/>
          <p:cNvPicPr>
            <a:picLocks noChangeAspect="1"/>
          </p:cNvPicPr>
          <p:nvPr/>
        </p:nvPicPr>
        <p:blipFill>
          <a:blip r:embed="rId3"/>
          <a:stretch>
            <a:fillRect/>
          </a:stretch>
        </p:blipFill>
        <p:spPr>
          <a:xfrm>
            <a:off x="5520410" y="3874168"/>
            <a:ext cx="3317509" cy="2526632"/>
          </a:xfrm>
          <a:prstGeom prst="rect">
            <a:avLst/>
          </a:prstGeom>
        </p:spPr>
      </p:pic>
      <p:sp>
        <p:nvSpPr>
          <p:cNvPr id="8" name="Content Placeholder 1"/>
          <p:cNvSpPr txBox="1">
            <a:spLocks/>
          </p:cNvSpPr>
          <p:nvPr/>
        </p:nvSpPr>
        <p:spPr>
          <a:xfrm>
            <a:off x="581527" y="3962400"/>
            <a:ext cx="4975616" cy="21336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228600" indent="-228600">
              <a:spcBef>
                <a:spcPts val="1200"/>
              </a:spcBef>
            </a:pPr>
            <a:r>
              <a:rPr lang="en-US" sz="2000" dirty="0" err="1"/>
              <a:t>Microgrid</a:t>
            </a:r>
            <a:r>
              <a:rPr lang="en-US" sz="2000" dirty="0"/>
              <a:t> alternative in some </a:t>
            </a:r>
            <a:r>
              <a:rPr lang="en-US" sz="2000" dirty="0" smtClean="0"/>
              <a:t>cases</a:t>
            </a:r>
          </a:p>
          <a:p>
            <a:pPr marL="447675" lvl="2" indent="-228600"/>
            <a:r>
              <a:rPr lang="en-US" dirty="0" smtClean="0"/>
              <a:t>Low </a:t>
            </a:r>
            <a:r>
              <a:rPr lang="en-US" dirty="0"/>
              <a:t>power application (e.g. unheated camera)</a:t>
            </a:r>
          </a:p>
          <a:p>
            <a:pPr marL="468312" lvl="1" indent="-228600">
              <a:spcBef>
                <a:spcPts val="600"/>
              </a:spcBef>
            </a:pPr>
            <a:r>
              <a:rPr lang="en-US" sz="1800" dirty="0"/>
              <a:t>Location remote from power </a:t>
            </a:r>
            <a:r>
              <a:rPr lang="en-US" sz="1800" dirty="0" smtClean="0"/>
              <a:t>infrastructure</a:t>
            </a:r>
          </a:p>
          <a:p>
            <a:pPr marL="447675" lvl="2" indent="-228600"/>
            <a:r>
              <a:rPr lang="en-US" dirty="0"/>
              <a:t>Adequate insolation or reliable </a:t>
            </a:r>
            <a:r>
              <a:rPr lang="en-US" dirty="0" smtClean="0"/>
              <a:t>wind</a:t>
            </a:r>
            <a:endParaRPr lang="en-US" dirty="0"/>
          </a:p>
          <a:p>
            <a:pPr marL="228600" indent="-228600">
              <a:spcBef>
                <a:spcPts val="1200"/>
              </a:spcBef>
            </a:pPr>
            <a:r>
              <a:rPr lang="en-US" sz="2000" dirty="0"/>
              <a:t>Some applications require backup </a:t>
            </a:r>
            <a:r>
              <a:rPr lang="en-US" sz="2000" dirty="0" smtClean="0"/>
              <a:t>power</a:t>
            </a:r>
            <a:endParaRPr lang="en-US" sz="2000" dirty="0"/>
          </a:p>
        </p:txBody>
      </p:sp>
    </p:spTree>
    <p:extLst>
      <p:ext uri="{BB962C8B-B14F-4D97-AF65-F5344CB8AC3E}">
        <p14:creationId xmlns:p14="http://schemas.microsoft.com/office/powerpoint/2010/main" val="3050575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pPr lvl="0"/>
            <a:r>
              <a:rPr lang="en-US" dirty="0" smtClean="0"/>
              <a:t>Communication</a:t>
            </a:r>
            <a:endParaRPr lang="en-US" dirty="0"/>
          </a:p>
        </p:txBody>
      </p:sp>
      <p:sp>
        <p:nvSpPr>
          <p:cNvPr id="2" name="Content Placeholder 1"/>
          <p:cNvSpPr>
            <a:spLocks noGrp="1"/>
          </p:cNvSpPr>
          <p:nvPr>
            <p:ph idx="1"/>
          </p:nvPr>
        </p:nvSpPr>
        <p:spPr>
          <a:xfrm>
            <a:off x="1142107" y="1600200"/>
            <a:ext cx="7087493" cy="3810000"/>
          </a:xfrm>
        </p:spPr>
        <p:txBody>
          <a:bodyPr>
            <a:noAutofit/>
          </a:bodyPr>
          <a:lstStyle/>
          <a:p>
            <a:r>
              <a:rPr lang="en-US" sz="2000" dirty="0" smtClean="0"/>
              <a:t>Specific plans required to access all locations with communication need</a:t>
            </a:r>
          </a:p>
          <a:p>
            <a:r>
              <a:rPr lang="en-US" sz="2000" dirty="0" smtClean="0"/>
              <a:t>All choices must support user needs and requirements</a:t>
            </a:r>
            <a:endParaRPr lang="en-US" sz="1600" dirty="0" smtClean="0"/>
          </a:p>
          <a:p>
            <a:pPr lvl="1"/>
            <a:r>
              <a:rPr lang="en-US" sz="1600" dirty="0" smtClean="0"/>
              <a:t>Bandwidth</a:t>
            </a:r>
          </a:p>
          <a:p>
            <a:pPr lvl="1"/>
            <a:r>
              <a:rPr lang="en-US" sz="1600" dirty="0" smtClean="0"/>
              <a:t>Reliability</a:t>
            </a:r>
          </a:p>
          <a:p>
            <a:pPr lvl="1"/>
            <a:r>
              <a:rPr lang="en-US" sz="1600" dirty="0" smtClean="0"/>
              <a:t>Security</a:t>
            </a:r>
          </a:p>
          <a:p>
            <a:r>
              <a:rPr lang="en-US" sz="2000" dirty="0" smtClean="0"/>
              <a:t>Extensive range of options available</a:t>
            </a:r>
          </a:p>
          <a:p>
            <a:r>
              <a:rPr lang="en-US" sz="2000" dirty="0" smtClean="0"/>
              <a:t>Distance from existing infrastructure drives costs for wireline</a:t>
            </a:r>
          </a:p>
          <a:p>
            <a:pPr lvl="1"/>
            <a:r>
              <a:rPr lang="en-US" sz="1600" dirty="0" smtClean="0"/>
              <a:t>“Last mile” may be different than trunk</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25</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819400"/>
            <a:ext cx="1739771" cy="17049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2755" y="1752600"/>
            <a:ext cx="1438275" cy="143827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20925"/>
          <a:stretch/>
        </p:blipFill>
        <p:spPr>
          <a:xfrm>
            <a:off x="5529215" y="5032961"/>
            <a:ext cx="2342422" cy="1367839"/>
          </a:xfrm>
          <a:prstGeom prst="rect">
            <a:avLst/>
          </a:prstGeom>
        </p:spPr>
      </p:pic>
      <p:sp>
        <p:nvSpPr>
          <p:cNvPr id="9" name="Content Placeholder 1"/>
          <p:cNvSpPr txBox="1">
            <a:spLocks/>
          </p:cNvSpPr>
          <p:nvPr/>
        </p:nvSpPr>
        <p:spPr>
          <a:xfrm>
            <a:off x="1111993" y="5281613"/>
            <a:ext cx="4374408" cy="12954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b="0" i="0" u="none"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fontAlgn="auto">
              <a:spcAft>
                <a:spcPts val="0"/>
              </a:spcAft>
            </a:pPr>
            <a:r>
              <a:rPr lang="en-US" sz="2000" dirty="0" smtClean="0"/>
              <a:t>Reuse of existing infrastructure most cost effective</a:t>
            </a:r>
          </a:p>
        </p:txBody>
      </p:sp>
    </p:spTree>
    <p:extLst>
      <p:ext uri="{BB962C8B-B14F-4D97-AF65-F5344CB8AC3E}">
        <p14:creationId xmlns:p14="http://schemas.microsoft.com/office/powerpoint/2010/main" val="917610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Mounting Structures</a:t>
            </a:r>
          </a:p>
        </p:txBody>
      </p:sp>
      <p:sp>
        <p:nvSpPr>
          <p:cNvPr id="2" name="Content Placeholder 1"/>
          <p:cNvSpPr>
            <a:spLocks noGrp="1"/>
          </p:cNvSpPr>
          <p:nvPr>
            <p:ph idx="1"/>
          </p:nvPr>
        </p:nvSpPr>
        <p:spPr/>
        <p:txBody>
          <a:bodyPr/>
          <a:lstStyle/>
          <a:p>
            <a:pPr lvl="1"/>
            <a:r>
              <a:rPr lang="en-US" dirty="0"/>
              <a:t>Existing structure</a:t>
            </a:r>
          </a:p>
          <a:p>
            <a:pPr lvl="2"/>
            <a:r>
              <a:rPr lang="en-US" dirty="0"/>
              <a:t>Major advantage is cost</a:t>
            </a:r>
          </a:p>
          <a:p>
            <a:pPr lvl="1"/>
            <a:r>
              <a:rPr lang="en-US" dirty="0"/>
              <a:t>New structure</a:t>
            </a:r>
          </a:p>
          <a:p>
            <a:pPr lvl="2"/>
            <a:r>
              <a:rPr lang="en-US" dirty="0"/>
              <a:t>Location</a:t>
            </a:r>
          </a:p>
          <a:p>
            <a:pPr lvl="3"/>
            <a:r>
              <a:rPr lang="en-US" dirty="0"/>
              <a:t>Soil condition</a:t>
            </a:r>
          </a:p>
          <a:p>
            <a:pPr lvl="3"/>
            <a:r>
              <a:rPr lang="en-US" dirty="0"/>
              <a:t>Protection from traffic</a:t>
            </a:r>
          </a:p>
          <a:p>
            <a:pPr lvl="2"/>
            <a:r>
              <a:rPr lang="en-US" dirty="0"/>
              <a:t>Height</a:t>
            </a:r>
          </a:p>
          <a:p>
            <a:pPr lvl="2"/>
            <a:r>
              <a:rPr lang="en-US" dirty="0"/>
              <a:t>Strength</a:t>
            </a:r>
          </a:p>
          <a:p>
            <a:pPr lvl="3"/>
            <a:r>
              <a:rPr lang="en-US" dirty="0"/>
              <a:t>Load of device</a:t>
            </a:r>
          </a:p>
          <a:p>
            <a:pPr lvl="3"/>
            <a:r>
              <a:rPr lang="en-US" dirty="0"/>
              <a:t>Load of cabinet</a:t>
            </a:r>
          </a:p>
          <a:p>
            <a:pPr lvl="2"/>
            <a:r>
              <a:rPr lang="en-US" dirty="0"/>
              <a:t>Cabinet </a:t>
            </a:r>
            <a:r>
              <a:rPr lang="en-US" dirty="0" smtClean="0"/>
              <a:t>mounting</a:t>
            </a:r>
            <a:endParaRPr lang="en-US" dirty="0"/>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26</a:t>
            </a:fld>
            <a:endParaRPr lang="en-US"/>
          </a:p>
        </p:txBody>
      </p:sp>
      <p:pic>
        <p:nvPicPr>
          <p:cNvPr id="3" name="Picture 2"/>
          <p:cNvPicPr>
            <a:picLocks noChangeAspect="1"/>
          </p:cNvPicPr>
          <p:nvPr/>
        </p:nvPicPr>
        <p:blipFill>
          <a:blip r:embed="rId3"/>
          <a:stretch>
            <a:fillRect/>
          </a:stretch>
        </p:blipFill>
        <p:spPr>
          <a:xfrm>
            <a:off x="4953000" y="1752600"/>
            <a:ext cx="3472129" cy="4637386"/>
          </a:xfrm>
          <a:prstGeom prst="rect">
            <a:avLst/>
          </a:prstGeom>
        </p:spPr>
      </p:pic>
    </p:spTree>
    <p:extLst>
      <p:ext uri="{BB962C8B-B14F-4D97-AF65-F5344CB8AC3E}">
        <p14:creationId xmlns:p14="http://schemas.microsoft.com/office/powerpoint/2010/main" val="1785817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ITS Device Integration and Testing</a:t>
            </a:r>
          </a:p>
        </p:txBody>
      </p:sp>
      <p:sp>
        <p:nvSpPr>
          <p:cNvPr id="2" name="Content Placeholder 1"/>
          <p:cNvSpPr>
            <a:spLocks noGrp="1"/>
          </p:cNvSpPr>
          <p:nvPr>
            <p:ph idx="1"/>
          </p:nvPr>
        </p:nvSpPr>
        <p:spPr/>
        <p:txBody>
          <a:bodyPr>
            <a:normAutofit lnSpcReduction="10000"/>
          </a:bodyPr>
          <a:lstStyle/>
          <a:p>
            <a:pPr lvl="0"/>
            <a:r>
              <a:rPr lang="en-US" dirty="0" smtClean="0"/>
              <a:t>Devices must operate  to meet requirements</a:t>
            </a:r>
          </a:p>
          <a:p>
            <a:pPr lvl="0"/>
            <a:r>
              <a:rPr lang="en-US" dirty="0" smtClean="0"/>
              <a:t>Testing needs to show device </a:t>
            </a:r>
            <a:r>
              <a:rPr lang="en-US" dirty="0"/>
              <a:t>characteristics </a:t>
            </a:r>
            <a:r>
              <a:rPr lang="en-US" dirty="0" smtClean="0"/>
              <a:t>to </a:t>
            </a:r>
            <a:r>
              <a:rPr lang="en-US" dirty="0"/>
              <a:t>integrate with </a:t>
            </a:r>
            <a:r>
              <a:rPr lang="en-US" dirty="0" smtClean="0"/>
              <a:t>system</a:t>
            </a:r>
            <a:endParaRPr lang="en-US" dirty="0"/>
          </a:p>
          <a:p>
            <a:pPr lvl="1"/>
            <a:r>
              <a:rPr lang="en-US" dirty="0"/>
              <a:t>System compatibility</a:t>
            </a:r>
          </a:p>
          <a:p>
            <a:pPr lvl="1"/>
            <a:r>
              <a:rPr lang="en-US" dirty="0" smtClean="0"/>
              <a:t>Standards</a:t>
            </a:r>
          </a:p>
          <a:p>
            <a:r>
              <a:rPr lang="en-US" dirty="0" smtClean="0"/>
              <a:t>Test plans need to be linked back to requirements</a:t>
            </a:r>
          </a:p>
          <a:p>
            <a:pPr lvl="1"/>
            <a:r>
              <a:rPr lang="en-US" dirty="0" smtClean="0"/>
              <a:t>Testing should be incremental and progressive</a:t>
            </a:r>
          </a:p>
          <a:p>
            <a:pPr lvl="1"/>
            <a:r>
              <a:rPr lang="en-US" dirty="0"/>
              <a:t>Frequently test plans for each device and an integrated system test plan need to be developed to test all </a:t>
            </a:r>
            <a:r>
              <a:rPr lang="en-US" dirty="0" smtClean="0"/>
              <a:t>requirements</a:t>
            </a:r>
            <a:endParaRPr lang="en-US" dirty="0"/>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27</a:t>
            </a:fld>
            <a:endParaRPr lang="en-US"/>
          </a:p>
        </p:txBody>
      </p:sp>
    </p:spTree>
    <p:extLst>
      <p:ext uri="{BB962C8B-B14F-4D97-AF65-F5344CB8AC3E}">
        <p14:creationId xmlns:p14="http://schemas.microsoft.com/office/powerpoint/2010/main" val="796896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Other Issues</a:t>
            </a:r>
          </a:p>
        </p:txBody>
      </p:sp>
      <p:sp>
        <p:nvSpPr>
          <p:cNvPr id="2" name="Content Placeholder 1"/>
          <p:cNvSpPr>
            <a:spLocks noGrp="1"/>
          </p:cNvSpPr>
          <p:nvPr>
            <p:ph idx="1"/>
          </p:nvPr>
        </p:nvSpPr>
        <p:spPr/>
        <p:txBody>
          <a:bodyPr>
            <a:normAutofit/>
          </a:bodyPr>
          <a:lstStyle/>
          <a:p>
            <a:pPr lvl="0"/>
            <a:r>
              <a:rPr lang="en-US" dirty="0" smtClean="0"/>
              <a:t>Each agency will have a set of topics that must be addressed</a:t>
            </a:r>
          </a:p>
          <a:p>
            <a:pPr lvl="1"/>
            <a:r>
              <a:rPr lang="en-US" dirty="0" smtClean="0"/>
              <a:t>Departmental checklists provide most topics</a:t>
            </a:r>
          </a:p>
          <a:p>
            <a:pPr lvl="0"/>
            <a:r>
              <a:rPr lang="en-US" dirty="0" smtClean="0"/>
              <a:t>Representative issues considered include</a:t>
            </a:r>
          </a:p>
          <a:p>
            <a:pPr lvl="1"/>
            <a:r>
              <a:rPr lang="en-US" dirty="0" smtClean="0"/>
              <a:t>Infrastructure protection</a:t>
            </a:r>
          </a:p>
          <a:p>
            <a:pPr lvl="1"/>
            <a:r>
              <a:rPr lang="en-US" dirty="0" smtClean="0">
                <a:effectLst/>
              </a:rPr>
              <a:t>External regulations</a:t>
            </a:r>
          </a:p>
          <a:p>
            <a:pPr lvl="1"/>
            <a:r>
              <a:rPr lang="en-US" dirty="0" smtClean="0"/>
              <a:t>Coordination with other contractors</a:t>
            </a:r>
            <a:endParaRPr lang="en-US" dirty="0">
              <a:effectLst/>
            </a:endParaRP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28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2514600"/>
            <a:ext cx="1276350" cy="1276350"/>
          </a:xfrm>
          <a:prstGeom prst="rect">
            <a:avLst/>
          </a:prstGeom>
        </p:spPr>
      </p:pic>
    </p:spTree>
    <p:extLst>
      <p:ext uri="{BB962C8B-B14F-4D97-AF65-F5344CB8AC3E}">
        <p14:creationId xmlns:p14="http://schemas.microsoft.com/office/powerpoint/2010/main" val="3302158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Infrastructure Protection</a:t>
            </a:r>
          </a:p>
        </p:txBody>
      </p:sp>
      <p:sp>
        <p:nvSpPr>
          <p:cNvPr id="2" name="Content Placeholder 1"/>
          <p:cNvSpPr>
            <a:spLocks noGrp="1"/>
          </p:cNvSpPr>
          <p:nvPr>
            <p:ph idx="1"/>
          </p:nvPr>
        </p:nvSpPr>
        <p:spPr/>
        <p:txBody>
          <a:bodyPr>
            <a:normAutofit fontScale="85000" lnSpcReduction="20000"/>
          </a:bodyPr>
          <a:lstStyle/>
          <a:p>
            <a:pPr lvl="0"/>
            <a:r>
              <a:rPr lang="en-US" dirty="0" smtClean="0"/>
              <a:t>Surge suppression and grounding</a:t>
            </a:r>
            <a:endParaRPr lang="en-US" dirty="0"/>
          </a:p>
          <a:p>
            <a:pPr lvl="1"/>
            <a:r>
              <a:rPr lang="en-US" dirty="0" smtClean="0"/>
              <a:t>ITS infrastructure is frequently the tallest object in an area</a:t>
            </a:r>
          </a:p>
          <a:p>
            <a:pPr lvl="2"/>
            <a:r>
              <a:rPr lang="en-US" dirty="0" smtClean="0"/>
              <a:t>Lightning suppression frequently required</a:t>
            </a:r>
          </a:p>
          <a:p>
            <a:pPr lvl="1"/>
            <a:r>
              <a:rPr lang="en-US" dirty="0" smtClean="0"/>
              <a:t>Surge suppression is required for all copper leads exiting a cabinet</a:t>
            </a:r>
          </a:p>
          <a:p>
            <a:r>
              <a:rPr lang="en-US" dirty="0" smtClean="0"/>
              <a:t>Protection from weather</a:t>
            </a:r>
          </a:p>
          <a:p>
            <a:pPr lvl="1"/>
            <a:r>
              <a:rPr lang="en-US" dirty="0" smtClean="0"/>
              <a:t>Heat</a:t>
            </a:r>
          </a:p>
          <a:p>
            <a:pPr lvl="1"/>
            <a:r>
              <a:rPr lang="en-US" dirty="0" smtClean="0"/>
              <a:t>Cold</a:t>
            </a:r>
          </a:p>
          <a:p>
            <a:pPr lvl="1"/>
            <a:r>
              <a:rPr lang="en-US" dirty="0" smtClean="0"/>
              <a:t>Moisture/sunlight</a:t>
            </a:r>
          </a:p>
          <a:p>
            <a:r>
              <a:rPr lang="en-US" dirty="0"/>
              <a:t>Infestation</a:t>
            </a:r>
          </a:p>
          <a:p>
            <a:r>
              <a:rPr lang="en-US" dirty="0" smtClean="0"/>
              <a:t>Physical security</a:t>
            </a:r>
          </a:p>
          <a:p>
            <a:r>
              <a:rPr lang="en-US" dirty="0" smtClean="0"/>
              <a:t>Electronic security</a:t>
            </a:r>
            <a:endParaRPr lang="en-US" dirty="0"/>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29</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3352800"/>
            <a:ext cx="2811734" cy="2311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4141439"/>
            <a:ext cx="2819400" cy="1891061"/>
          </a:xfrm>
          <a:prstGeom prst="rect">
            <a:avLst/>
          </a:prstGeom>
        </p:spPr>
      </p:pic>
    </p:spTree>
    <p:extLst>
      <p:ext uri="{BB962C8B-B14F-4D97-AF65-F5344CB8AC3E}">
        <p14:creationId xmlns:p14="http://schemas.microsoft.com/office/powerpoint/2010/main" val="3253255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Preview</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Topic</a:t>
            </a:r>
          </a:p>
          <a:p>
            <a:pPr lvl="1"/>
            <a:r>
              <a:rPr lang="en-US" dirty="0" smtClean="0"/>
              <a:t>Develop Camera Location Design for Case Study</a:t>
            </a:r>
          </a:p>
          <a:p>
            <a:r>
              <a:rPr lang="en-US" dirty="0" smtClean="0"/>
              <a:t>Scenario</a:t>
            </a:r>
          </a:p>
          <a:p>
            <a:pPr lvl="1"/>
            <a:r>
              <a:rPr lang="en-US" dirty="0" smtClean="0"/>
              <a:t>University Football Stadium traffic congestion</a:t>
            </a:r>
          </a:p>
          <a:p>
            <a:pPr lvl="2"/>
            <a:r>
              <a:rPr lang="en-US" dirty="0" smtClean="0"/>
              <a:t>Planned events</a:t>
            </a:r>
          </a:p>
          <a:p>
            <a:pPr lvl="2"/>
            <a:r>
              <a:rPr lang="en-US" dirty="0" smtClean="0"/>
              <a:t>Growing attendance/traffic</a:t>
            </a:r>
          </a:p>
          <a:p>
            <a:pPr lvl="2"/>
            <a:r>
              <a:rPr lang="en-US" dirty="0" smtClean="0"/>
              <a:t>Stadium expansion</a:t>
            </a:r>
          </a:p>
          <a:p>
            <a:pPr lvl="2"/>
            <a:r>
              <a:rPr lang="en-US" dirty="0" smtClean="0"/>
              <a:t>City transportation system cannot accommodate demand</a:t>
            </a:r>
          </a:p>
          <a:p>
            <a:pPr lvl="2"/>
            <a:r>
              <a:rPr lang="en-US" dirty="0" smtClean="0"/>
              <a:t>Functional ITS Architecture previously developed</a:t>
            </a:r>
          </a:p>
          <a:p>
            <a:r>
              <a:rPr lang="en-US" dirty="0" smtClean="0"/>
              <a:t>Student Role</a:t>
            </a:r>
          </a:p>
          <a:p>
            <a:pPr lvl="1"/>
            <a:r>
              <a:rPr lang="en-US" dirty="0" smtClean="0"/>
              <a:t>ITS Design Engineer</a:t>
            </a:r>
          </a:p>
          <a:p>
            <a:r>
              <a:rPr lang="en-US" dirty="0" smtClean="0"/>
              <a:t>Resources</a:t>
            </a:r>
          </a:p>
          <a:p>
            <a:pPr lvl="1"/>
            <a:r>
              <a:rPr lang="en-US" dirty="0" smtClean="0"/>
              <a:t>Sample plan sheets</a:t>
            </a:r>
          </a:p>
          <a:p>
            <a:pPr lvl="1"/>
            <a:endParaRPr lang="en-US" dirty="0"/>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3</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928" y="4114800"/>
            <a:ext cx="3784072" cy="3479059"/>
          </a:xfrm>
          <a:prstGeom prst="rect">
            <a:avLst/>
          </a:prstGeom>
        </p:spPr>
      </p:pic>
    </p:spTree>
    <p:extLst>
      <p:ext uri="{BB962C8B-B14F-4D97-AF65-F5344CB8AC3E}">
        <p14:creationId xmlns:p14="http://schemas.microsoft.com/office/powerpoint/2010/main" val="348364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External Regulations</a:t>
            </a:r>
          </a:p>
        </p:txBody>
      </p:sp>
      <p:sp>
        <p:nvSpPr>
          <p:cNvPr id="2" name="Content Placeholder 1"/>
          <p:cNvSpPr>
            <a:spLocks noGrp="1"/>
          </p:cNvSpPr>
          <p:nvPr>
            <p:ph idx="1"/>
          </p:nvPr>
        </p:nvSpPr>
        <p:spPr>
          <a:xfrm>
            <a:off x="3885310" y="1695449"/>
            <a:ext cx="4801493" cy="3257551"/>
          </a:xfrm>
        </p:spPr>
        <p:txBody>
          <a:bodyPr>
            <a:normAutofit/>
          </a:bodyPr>
          <a:lstStyle/>
          <a:p>
            <a:r>
              <a:rPr lang="en-US" dirty="0"/>
              <a:t>Aircraft protection </a:t>
            </a:r>
          </a:p>
          <a:p>
            <a:r>
              <a:rPr lang="en-US" dirty="0"/>
              <a:t>Environmental </a:t>
            </a:r>
            <a:r>
              <a:rPr lang="en-US" dirty="0" smtClean="0"/>
              <a:t>Impact</a:t>
            </a:r>
          </a:p>
          <a:p>
            <a:pPr lvl="1"/>
            <a:r>
              <a:rPr lang="en-US" dirty="0" smtClean="0"/>
              <a:t>Waterways</a:t>
            </a:r>
          </a:p>
          <a:p>
            <a:pPr lvl="1"/>
            <a:r>
              <a:rPr lang="en-US" dirty="0" smtClean="0"/>
              <a:t>Endangered species</a:t>
            </a:r>
          </a:p>
          <a:p>
            <a:r>
              <a:rPr lang="en-US" dirty="0" smtClean="0"/>
              <a:t>Jurisdictional requirements</a:t>
            </a:r>
          </a:p>
          <a:p>
            <a:pPr lvl="1"/>
            <a:r>
              <a:rPr lang="en-US" dirty="0" smtClean="0"/>
              <a:t>Aesthetics</a:t>
            </a:r>
            <a:endParaRPr lang="en-US" dirty="0"/>
          </a:p>
          <a:p>
            <a:pPr lvl="1"/>
            <a:r>
              <a:rPr lang="en-US" dirty="0" smtClean="0"/>
              <a:t>Departmental infrastructure ownership</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30</a:t>
            </a:fld>
            <a:endParaRPr lang="en-US"/>
          </a:p>
        </p:txBody>
      </p:sp>
      <p:pic>
        <p:nvPicPr>
          <p:cNvPr id="5" name="Picture 4"/>
          <p:cNvPicPr>
            <a:picLocks noChangeAspect="1"/>
          </p:cNvPicPr>
          <p:nvPr/>
        </p:nvPicPr>
        <p:blipFill rotWithShape="1">
          <a:blip r:embed="rId3"/>
          <a:srcRect l="42730" t="5296" r="24078" b="8550"/>
          <a:stretch/>
        </p:blipFill>
        <p:spPr>
          <a:xfrm>
            <a:off x="619594" y="1314450"/>
            <a:ext cx="1894115" cy="46482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2629662"/>
            <a:ext cx="1627239" cy="1008888"/>
          </a:xfrm>
          <a:prstGeom prst="rect">
            <a:avLst/>
          </a:prstGeom>
        </p:spPr>
      </p:pic>
      <p:sp>
        <p:nvSpPr>
          <p:cNvPr id="7" name="Rectangle 6"/>
          <p:cNvSpPr/>
          <p:nvPr/>
        </p:nvSpPr>
        <p:spPr>
          <a:xfrm>
            <a:off x="3810000" y="5962650"/>
            <a:ext cx="2598789" cy="461665"/>
          </a:xfrm>
          <a:prstGeom prst="rect">
            <a:avLst/>
          </a:prstGeom>
          <a:noFill/>
        </p:spPr>
        <p:txBody>
          <a:bodyPr wrap="none" lIns="91440" tIns="45720" rIns="91440" bIns="45720">
            <a:spAutoFit/>
          </a:bodyPr>
          <a:lstStyle/>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Architectural Pole</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Curved Right Arrow 7"/>
          <p:cNvSpPr/>
          <p:nvPr/>
        </p:nvSpPr>
        <p:spPr>
          <a:xfrm rot="6805670">
            <a:off x="2882826" y="4300815"/>
            <a:ext cx="324541" cy="216506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Right Arrow 8"/>
          <p:cNvSpPr/>
          <p:nvPr/>
        </p:nvSpPr>
        <p:spPr>
          <a:xfrm rot="6022226">
            <a:off x="2519489" y="4412534"/>
            <a:ext cx="324541" cy="252873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681759" y="3761479"/>
            <a:ext cx="1281120" cy="830997"/>
          </a:xfrm>
          <a:prstGeom prst="rect">
            <a:avLst/>
          </a:prstGeom>
          <a:noFill/>
        </p:spPr>
        <p:txBody>
          <a:bodyPr wrap="none" lIns="91440" tIns="45720" rIns="91440" bIns="45720">
            <a:spAutoFit/>
          </a:bodyPr>
          <a:lstStyle/>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ITS</a:t>
            </a:r>
          </a:p>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Camera</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1" name="Curved Right Arrow 10"/>
          <p:cNvSpPr/>
          <p:nvPr/>
        </p:nvSpPr>
        <p:spPr>
          <a:xfrm rot="6437267">
            <a:off x="2495524" y="3302253"/>
            <a:ext cx="141930" cy="10113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615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762000" y="381000"/>
            <a:ext cx="3411136" cy="1371600"/>
          </a:xfrm>
        </p:spPr>
        <p:txBody>
          <a:bodyPr>
            <a:normAutofit fontScale="90000"/>
          </a:bodyPr>
          <a:lstStyle/>
          <a:p>
            <a:r>
              <a:rPr lang="en-US" dirty="0" smtClean="0"/>
              <a:t>FAA Notification </a:t>
            </a:r>
            <a:br>
              <a:rPr lang="en-US" dirty="0" smtClean="0"/>
            </a:br>
            <a:r>
              <a:rPr lang="en-US" dirty="0" smtClean="0"/>
              <a:t>Results</a:t>
            </a:r>
          </a:p>
        </p:txBody>
      </p:sp>
      <p:sp>
        <p:nvSpPr>
          <p:cNvPr id="2" name="Content Placeholder 1"/>
          <p:cNvSpPr>
            <a:spLocks noGrp="1"/>
          </p:cNvSpPr>
          <p:nvPr>
            <p:ph idx="1"/>
          </p:nvPr>
        </p:nvSpPr>
        <p:spPr>
          <a:xfrm>
            <a:off x="767862" y="1786597"/>
            <a:ext cx="2134493" cy="4114801"/>
          </a:xfrm>
        </p:spPr>
        <p:txBody>
          <a:bodyPr>
            <a:normAutofit/>
          </a:bodyPr>
          <a:lstStyle/>
          <a:p>
            <a:pPr lvl="0"/>
            <a:r>
              <a:rPr lang="en-US" dirty="0" smtClean="0"/>
              <a:t>Further FAA coordination is required</a:t>
            </a:r>
            <a:endParaRPr lang="en-US" dirty="0"/>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31</a:t>
            </a:fld>
            <a:endParaRPr lang="en-US"/>
          </a:p>
        </p:txBody>
      </p:sp>
      <p:pic>
        <p:nvPicPr>
          <p:cNvPr id="7" name="Picture 6"/>
          <p:cNvPicPr>
            <a:picLocks noChangeAspect="1"/>
          </p:cNvPicPr>
          <p:nvPr/>
        </p:nvPicPr>
        <p:blipFill>
          <a:blip r:embed="rId3"/>
          <a:stretch>
            <a:fillRect/>
          </a:stretch>
        </p:blipFill>
        <p:spPr>
          <a:xfrm>
            <a:off x="4419600" y="533400"/>
            <a:ext cx="3714585" cy="5648352"/>
          </a:xfrm>
          <a:prstGeom prst="rect">
            <a:avLst/>
          </a:prstGeom>
        </p:spPr>
      </p:pic>
    </p:spTree>
    <p:extLst>
      <p:ext uri="{BB962C8B-B14F-4D97-AF65-F5344CB8AC3E}">
        <p14:creationId xmlns:p14="http://schemas.microsoft.com/office/powerpoint/2010/main" val="1169496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Coordination with </a:t>
            </a:r>
            <a:r>
              <a:rPr lang="en-US" dirty="0"/>
              <a:t>O</a:t>
            </a:r>
            <a:r>
              <a:rPr lang="en-US" dirty="0" smtClean="0"/>
              <a:t>ther Contractors</a:t>
            </a:r>
          </a:p>
        </p:txBody>
      </p:sp>
      <p:sp>
        <p:nvSpPr>
          <p:cNvPr id="2" name="Content Placeholder 1"/>
          <p:cNvSpPr>
            <a:spLocks noGrp="1"/>
          </p:cNvSpPr>
          <p:nvPr>
            <p:ph idx="1"/>
          </p:nvPr>
        </p:nvSpPr>
        <p:spPr>
          <a:xfrm>
            <a:off x="834907" y="1905000"/>
            <a:ext cx="4801493" cy="2438401"/>
          </a:xfrm>
        </p:spPr>
        <p:txBody>
          <a:bodyPr>
            <a:normAutofit fontScale="85000" lnSpcReduction="20000"/>
          </a:bodyPr>
          <a:lstStyle/>
          <a:p>
            <a:r>
              <a:rPr lang="en-US" dirty="0" smtClean="0"/>
              <a:t>DOTs frequently have several concurrent projects impacting a single section of roadway</a:t>
            </a:r>
          </a:p>
          <a:p>
            <a:pPr lvl="1"/>
            <a:r>
              <a:rPr lang="en-US" dirty="0" smtClean="0"/>
              <a:t>Typical in location with a short construction season</a:t>
            </a:r>
          </a:p>
          <a:p>
            <a:pPr lvl="1"/>
            <a:r>
              <a:rPr lang="en-US" dirty="0" smtClean="0"/>
              <a:t>Scheduled projects can be included in plans and budgets</a:t>
            </a:r>
          </a:p>
          <a:p>
            <a:pPr lvl="1"/>
            <a:r>
              <a:rPr lang="en-US" dirty="0" smtClean="0"/>
              <a:t>Emergency work can result in contract changes for impacted projects</a:t>
            </a:r>
            <a:endParaRPr lang="en-US" dirty="0"/>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32</a:t>
            </a:fld>
            <a:endParaRPr lang="en-US"/>
          </a:p>
        </p:txBody>
      </p:sp>
      <p:sp>
        <p:nvSpPr>
          <p:cNvPr id="6" name="Content Placeholder 1"/>
          <p:cNvSpPr txBox="1">
            <a:spLocks/>
          </p:cNvSpPr>
          <p:nvPr/>
        </p:nvSpPr>
        <p:spPr>
          <a:xfrm>
            <a:off x="834907" y="4190999"/>
            <a:ext cx="6852578" cy="2030611"/>
          </a:xfrm>
          <a:prstGeom prst="rect">
            <a:avLst/>
          </a:prstGeom>
        </p:spPr>
        <p:txBody>
          <a:bodyPr vert="horz" lIns="91440" tIns="45720" rIns="91440" bIns="45720" rtlCol="0">
            <a:normAutofit fontScale="85000" lnSpcReduction="2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b="0" i="0" u="none"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dirty="0" smtClean="0"/>
              <a:t>Coordination </a:t>
            </a:r>
            <a:r>
              <a:rPr lang="en-US" dirty="0"/>
              <a:t>of access for field work is the most common impact</a:t>
            </a:r>
          </a:p>
          <a:p>
            <a:pPr lvl="1"/>
            <a:r>
              <a:rPr lang="en-US" dirty="0"/>
              <a:t>Coordination can be achieved with regular meetings or teleconferences</a:t>
            </a:r>
          </a:p>
          <a:p>
            <a:pPr lvl="1"/>
            <a:r>
              <a:rPr lang="en-US" dirty="0"/>
              <a:t>In high-traffic areas, coordination of lane and shoulder closures is required</a:t>
            </a:r>
          </a:p>
          <a:p>
            <a:r>
              <a:rPr lang="en-US" dirty="0"/>
              <a:t>Occasionally, projects directly conflict with each other</a:t>
            </a:r>
          </a:p>
          <a:p>
            <a:pPr lvl="1" fontAlgn="auto">
              <a:spcAft>
                <a:spcPts val="0"/>
              </a:spcAft>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400" y="1054100"/>
            <a:ext cx="2933700" cy="2933700"/>
          </a:xfrm>
          <a:prstGeom prst="rect">
            <a:avLst/>
          </a:prstGeom>
        </p:spPr>
      </p:pic>
    </p:spTree>
    <p:extLst>
      <p:ext uri="{BB962C8B-B14F-4D97-AF65-F5344CB8AC3E}">
        <p14:creationId xmlns:p14="http://schemas.microsoft.com/office/powerpoint/2010/main" val="4085870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2"/>
          <p:cNvSpPr>
            <a:spLocks noGrp="1" noChangeArrowheads="1"/>
          </p:cNvSpPr>
          <p:nvPr>
            <p:ph type="title"/>
          </p:nvPr>
        </p:nvSpPr>
        <p:spPr/>
        <p:txBody>
          <a:bodyPr/>
          <a:lstStyle/>
          <a:p>
            <a:r>
              <a:rPr lang="en-US" dirty="0" smtClean="0"/>
              <a:t>Local ITS Example</a:t>
            </a:r>
            <a:br>
              <a:rPr lang="en-US" dirty="0" smtClean="0"/>
            </a:br>
            <a:r>
              <a:rPr lang="en-US" dirty="0" smtClean="0"/>
              <a:t>Instructor to modify</a:t>
            </a:r>
          </a:p>
        </p:txBody>
      </p:sp>
      <p:sp>
        <p:nvSpPr>
          <p:cNvPr id="14344" name="Rectangle 3"/>
          <p:cNvSpPr>
            <a:spLocks noGrp="1" noChangeArrowheads="1"/>
          </p:cNvSpPr>
          <p:nvPr>
            <p:ph idx="1"/>
          </p:nvPr>
        </p:nvSpPr>
        <p:spPr>
          <a:xfrm>
            <a:off x="1142107" y="1905000"/>
            <a:ext cx="3963293" cy="4495800"/>
          </a:xfrm>
        </p:spPr>
        <p:txBody>
          <a:bodyPr>
            <a:normAutofit lnSpcReduction="10000"/>
          </a:bodyPr>
          <a:lstStyle/>
          <a:p>
            <a:r>
              <a:rPr lang="en-US" dirty="0" smtClean="0"/>
              <a:t>Regional  issues </a:t>
            </a:r>
          </a:p>
          <a:p>
            <a:pPr lvl="1"/>
            <a:r>
              <a:rPr lang="en-US" dirty="0" smtClean="0"/>
              <a:t>Weather</a:t>
            </a:r>
          </a:p>
          <a:p>
            <a:pPr lvl="2"/>
            <a:r>
              <a:rPr lang="en-US" dirty="0" smtClean="0"/>
              <a:t>Snow</a:t>
            </a:r>
          </a:p>
          <a:p>
            <a:pPr lvl="2"/>
            <a:r>
              <a:rPr lang="en-US" dirty="0"/>
              <a:t> </a:t>
            </a:r>
            <a:r>
              <a:rPr lang="en-US" dirty="0" smtClean="0"/>
              <a:t>Heat/Cold</a:t>
            </a:r>
          </a:p>
          <a:p>
            <a:pPr lvl="2"/>
            <a:r>
              <a:rPr lang="en-US" dirty="0" smtClean="0"/>
              <a:t>Fog</a:t>
            </a:r>
          </a:p>
          <a:p>
            <a:pPr lvl="2"/>
            <a:r>
              <a:rPr lang="en-US" dirty="0" smtClean="0"/>
              <a:t> Flooding</a:t>
            </a:r>
          </a:p>
          <a:p>
            <a:pPr lvl="1"/>
            <a:r>
              <a:rPr lang="en-US" dirty="0" smtClean="0"/>
              <a:t>Business</a:t>
            </a:r>
          </a:p>
          <a:p>
            <a:pPr lvl="2"/>
            <a:r>
              <a:rPr lang="en-US" dirty="0" smtClean="0"/>
              <a:t>Ports/Commercial vehicle</a:t>
            </a:r>
          </a:p>
          <a:p>
            <a:pPr lvl="2"/>
            <a:r>
              <a:rPr lang="en-US" dirty="0" smtClean="0"/>
              <a:t>Agriculture</a:t>
            </a:r>
          </a:p>
          <a:p>
            <a:pPr lvl="2"/>
            <a:r>
              <a:rPr lang="en-US" dirty="0" smtClean="0"/>
              <a:t>Tourism</a:t>
            </a:r>
          </a:p>
          <a:p>
            <a:pPr lvl="1"/>
            <a:r>
              <a:rPr lang="en-US" dirty="0" smtClean="0"/>
              <a:t>Culture</a:t>
            </a:r>
          </a:p>
          <a:p>
            <a:pPr lvl="2"/>
            <a:r>
              <a:rPr lang="en-US" dirty="0" smtClean="0"/>
              <a:t>Festivals</a:t>
            </a:r>
          </a:p>
          <a:p>
            <a:pPr lvl="2"/>
            <a:r>
              <a:rPr lang="en-US" dirty="0" smtClean="0"/>
              <a:t>Religious observance</a:t>
            </a:r>
          </a:p>
          <a:p>
            <a:pPr lvl="2"/>
            <a:endParaRPr lang="en-US" dirty="0" smtClean="0"/>
          </a:p>
        </p:txBody>
      </p:sp>
      <p:sp>
        <p:nvSpPr>
          <p:cNvPr id="3" name="TextBox 2"/>
          <p:cNvSpPr txBox="1"/>
          <p:nvPr/>
        </p:nvSpPr>
        <p:spPr>
          <a:xfrm>
            <a:off x="4643924" y="3763366"/>
            <a:ext cx="3357971" cy="667875"/>
          </a:xfrm>
          <a:prstGeom prst="rect">
            <a:avLst/>
          </a:prstGeom>
          <a:noFill/>
        </p:spPr>
        <p:txBody>
          <a:bodyPr wrap="none" rtlCol="0">
            <a:spAutoFit/>
          </a:bodyPr>
          <a:lstStyle/>
          <a:p>
            <a:pPr marL="466344" lvl="2">
              <a:lnSpc>
                <a:spcPct val="90000"/>
              </a:lnSpc>
              <a:spcBef>
                <a:spcPts val="600"/>
              </a:spcBef>
              <a:buClr>
                <a:schemeClr val="accent1"/>
              </a:buClr>
            </a:pPr>
            <a:r>
              <a:rPr lang="en-US" dirty="0" smtClean="0">
                <a:latin typeface="+mn-lt"/>
              </a:rPr>
              <a:t>Embedding a video enlivens </a:t>
            </a:r>
          </a:p>
          <a:p>
            <a:pPr marL="466344" lvl="2">
              <a:lnSpc>
                <a:spcPct val="90000"/>
              </a:lnSpc>
              <a:spcBef>
                <a:spcPts val="600"/>
              </a:spcBef>
              <a:buClr>
                <a:schemeClr val="accent1"/>
              </a:buClr>
            </a:pPr>
            <a:r>
              <a:rPr lang="en-US" dirty="0" smtClean="0">
                <a:latin typeface="+mn-lt"/>
              </a:rPr>
              <a:t>the lecture</a:t>
            </a:r>
          </a:p>
        </p:txBody>
      </p:sp>
      <p:sp>
        <p:nvSpPr>
          <p:cNvPr id="14" name="TextBox 13"/>
          <p:cNvSpPr txBox="1"/>
          <p:nvPr/>
        </p:nvSpPr>
        <p:spPr>
          <a:xfrm>
            <a:off x="4643924" y="2820701"/>
            <a:ext cx="2808141" cy="341632"/>
          </a:xfrm>
          <a:prstGeom prst="rect">
            <a:avLst/>
          </a:prstGeom>
          <a:noFill/>
        </p:spPr>
        <p:txBody>
          <a:bodyPr wrap="none" rtlCol="0">
            <a:spAutoFit/>
          </a:bodyPr>
          <a:lstStyle/>
          <a:p>
            <a:pPr marL="466344" lvl="2">
              <a:lnSpc>
                <a:spcPct val="90000"/>
              </a:lnSpc>
              <a:spcBef>
                <a:spcPts val="600"/>
              </a:spcBef>
              <a:buClr>
                <a:schemeClr val="accent1"/>
              </a:buClr>
            </a:pPr>
            <a:r>
              <a:rPr lang="en-US" dirty="0" smtClean="0">
                <a:latin typeface="+mn-lt"/>
              </a:rPr>
              <a:t>Graphics add interest </a:t>
            </a:r>
          </a:p>
        </p:txBody>
      </p:sp>
    </p:spTree>
    <p:extLst>
      <p:ext uri="{BB962C8B-B14F-4D97-AF65-F5344CB8AC3E}">
        <p14:creationId xmlns:p14="http://schemas.microsoft.com/office/powerpoint/2010/main" val="290303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Review and Approval</a:t>
            </a:r>
          </a:p>
        </p:txBody>
      </p:sp>
      <p:sp>
        <p:nvSpPr>
          <p:cNvPr id="2" name="Content Placeholder 1"/>
          <p:cNvSpPr>
            <a:spLocks noGrp="1"/>
          </p:cNvSpPr>
          <p:nvPr>
            <p:ph idx="1"/>
          </p:nvPr>
        </p:nvSpPr>
        <p:spPr/>
        <p:txBody>
          <a:bodyPr>
            <a:normAutofit/>
          </a:bodyPr>
          <a:lstStyle/>
          <a:p>
            <a:pPr lvl="0"/>
            <a:r>
              <a:rPr lang="en-US" dirty="0" smtClean="0"/>
              <a:t>Internal review in line with Quality Assurance</a:t>
            </a:r>
          </a:p>
          <a:p>
            <a:pPr lvl="0"/>
            <a:r>
              <a:rPr lang="en-US" dirty="0" smtClean="0"/>
              <a:t>Sign and seal by qualified PE(s)</a:t>
            </a:r>
          </a:p>
          <a:p>
            <a:r>
              <a:rPr lang="en-US" dirty="0" smtClean="0">
                <a:effectLst/>
              </a:rPr>
              <a:t>Submittal to agency for acceptance</a:t>
            </a:r>
          </a:p>
          <a:p>
            <a:pPr lvl="1"/>
            <a:r>
              <a:rPr lang="en-US" dirty="0" smtClean="0"/>
              <a:t>Review comment disposition</a:t>
            </a:r>
          </a:p>
          <a:p>
            <a:r>
              <a:rPr lang="en-US" dirty="0" smtClean="0">
                <a:effectLst/>
              </a:rPr>
              <a:t>Use of a checklist is beneficial</a:t>
            </a:r>
            <a:endParaRPr lang="en-US" dirty="0">
              <a:effectLst/>
            </a:endParaRP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34</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038600"/>
            <a:ext cx="1276350" cy="1276350"/>
          </a:xfrm>
          <a:prstGeom prst="rect">
            <a:avLst/>
          </a:prstGeom>
        </p:spPr>
      </p:pic>
    </p:spTree>
    <p:extLst>
      <p:ext uri="{BB962C8B-B14F-4D97-AF65-F5344CB8AC3E}">
        <p14:creationId xmlns:p14="http://schemas.microsoft.com/office/powerpoint/2010/main" val="3866778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Design Revisions</a:t>
            </a:r>
          </a:p>
        </p:txBody>
      </p:sp>
      <p:sp>
        <p:nvSpPr>
          <p:cNvPr id="2" name="Content Placeholder 1"/>
          <p:cNvSpPr>
            <a:spLocks noGrp="1"/>
          </p:cNvSpPr>
          <p:nvPr>
            <p:ph idx="1"/>
          </p:nvPr>
        </p:nvSpPr>
        <p:spPr/>
        <p:txBody>
          <a:bodyPr>
            <a:normAutofit/>
          </a:bodyPr>
          <a:lstStyle/>
          <a:p>
            <a:pPr lvl="0"/>
            <a:r>
              <a:rPr lang="en-US" dirty="0" smtClean="0"/>
              <a:t>Most projects are implemented differently than designed</a:t>
            </a:r>
          </a:p>
          <a:p>
            <a:pPr lvl="0"/>
            <a:r>
              <a:rPr lang="en-US" dirty="0" smtClean="0"/>
              <a:t>Typical </a:t>
            </a:r>
            <a:r>
              <a:rPr lang="en-US" dirty="0"/>
              <a:t>revisions during civil construction</a:t>
            </a:r>
          </a:p>
          <a:p>
            <a:pPr lvl="1"/>
            <a:r>
              <a:rPr lang="en-US" dirty="0" smtClean="0"/>
              <a:t>Existing </a:t>
            </a:r>
            <a:r>
              <a:rPr lang="en-US" dirty="0"/>
              <a:t>plan sheets obsolete/inaccurate</a:t>
            </a:r>
          </a:p>
          <a:p>
            <a:pPr lvl="1"/>
            <a:r>
              <a:rPr lang="en-US" dirty="0"/>
              <a:t>Unexpected field conditions encountered</a:t>
            </a:r>
          </a:p>
          <a:p>
            <a:pPr lvl="1"/>
            <a:r>
              <a:rPr lang="en-US" dirty="0"/>
              <a:t>Design not </a:t>
            </a:r>
            <a:r>
              <a:rPr lang="en-US" dirty="0" err="1"/>
              <a:t>constructable</a:t>
            </a:r>
            <a:endParaRPr lang="en-US" dirty="0"/>
          </a:p>
          <a:p>
            <a:pPr lvl="1"/>
            <a:r>
              <a:rPr lang="en-US" dirty="0"/>
              <a:t>Design inconsistent with </a:t>
            </a:r>
            <a:r>
              <a:rPr lang="en-US" dirty="0" smtClean="0"/>
              <a:t>policy</a:t>
            </a:r>
          </a:p>
          <a:p>
            <a:r>
              <a:rPr lang="en-US" dirty="0" smtClean="0">
                <a:effectLst/>
              </a:rPr>
              <a:t>Impacts range from minor notes to project cancellation</a:t>
            </a:r>
            <a:endParaRPr lang="en-US" dirty="0">
              <a:effectLst/>
            </a:endParaRP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35</a:t>
            </a:fld>
            <a:endParaRPr lang="en-US"/>
          </a:p>
        </p:txBody>
      </p:sp>
    </p:spTree>
    <p:extLst>
      <p:ext uri="{BB962C8B-B14F-4D97-AF65-F5344CB8AC3E}">
        <p14:creationId xmlns:p14="http://schemas.microsoft.com/office/powerpoint/2010/main" val="106558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Integration and Testing</a:t>
            </a:r>
          </a:p>
        </p:txBody>
      </p:sp>
      <p:sp>
        <p:nvSpPr>
          <p:cNvPr id="2" name="Content Placeholder 1"/>
          <p:cNvSpPr>
            <a:spLocks noGrp="1"/>
          </p:cNvSpPr>
          <p:nvPr>
            <p:ph idx="1"/>
          </p:nvPr>
        </p:nvSpPr>
        <p:spPr/>
        <p:txBody>
          <a:bodyPr>
            <a:normAutofit fontScale="92500" lnSpcReduction="10000"/>
          </a:bodyPr>
          <a:lstStyle/>
          <a:p>
            <a:pPr lvl="0"/>
            <a:r>
              <a:rPr lang="en-US" dirty="0" smtClean="0"/>
              <a:t>Civil work takes place at bottom of SE “V”</a:t>
            </a:r>
          </a:p>
          <a:p>
            <a:pPr lvl="0"/>
            <a:r>
              <a:rPr lang="en-US" dirty="0" smtClean="0"/>
              <a:t>Test plans and procedures are developed during the design phases</a:t>
            </a:r>
          </a:p>
          <a:p>
            <a:pPr lvl="0"/>
            <a:r>
              <a:rPr lang="en-US" dirty="0" smtClean="0"/>
              <a:t>Testing takes place against project requirements</a:t>
            </a:r>
          </a:p>
          <a:p>
            <a:pPr lvl="1"/>
            <a:r>
              <a:rPr lang="en-US" dirty="0"/>
              <a:t>Compliance with each requirement must be demonstrated to complete a project</a:t>
            </a:r>
          </a:p>
          <a:p>
            <a:pPr lvl="1"/>
            <a:r>
              <a:rPr lang="en-US" dirty="0" smtClean="0"/>
              <a:t>Infrastructure supports functional requirements</a:t>
            </a:r>
          </a:p>
          <a:p>
            <a:pPr lvl="1"/>
            <a:r>
              <a:rPr lang="en-US" dirty="0" smtClean="0"/>
              <a:t>Infrastructure must meet some maintenance and reliability requirements </a:t>
            </a:r>
          </a:p>
          <a:p>
            <a:r>
              <a:rPr lang="en-US" dirty="0" smtClean="0">
                <a:effectLst/>
              </a:rPr>
              <a:t>Operation of an unaccepted system is a common, risky practice</a:t>
            </a:r>
            <a:endParaRPr lang="en-US" dirty="0">
              <a:effectLst/>
            </a:endParaRP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36</a:t>
            </a:fld>
            <a:endParaRPr lang="en-US"/>
          </a:p>
        </p:txBody>
      </p:sp>
    </p:spTree>
    <p:extLst>
      <p:ext uri="{BB962C8B-B14F-4D97-AF65-F5344CB8AC3E}">
        <p14:creationId xmlns:p14="http://schemas.microsoft.com/office/powerpoint/2010/main" val="799460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normAutofit/>
          </a:bodyPr>
          <a:lstStyle/>
          <a:p>
            <a:r>
              <a:rPr lang="en-US" dirty="0" smtClean="0"/>
              <a:t>Evaluation </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37</a:t>
            </a:fld>
            <a:endParaRPr lang="en-US"/>
          </a:p>
        </p:txBody>
      </p:sp>
      <p:sp>
        <p:nvSpPr>
          <p:cNvPr id="6" name="Content Placeholder 5"/>
          <p:cNvSpPr>
            <a:spLocks noGrp="1"/>
          </p:cNvSpPr>
          <p:nvPr>
            <p:ph idx="1"/>
          </p:nvPr>
        </p:nvSpPr>
        <p:spPr/>
        <p:txBody>
          <a:bodyPr>
            <a:normAutofit lnSpcReduction="10000"/>
          </a:bodyPr>
          <a:lstStyle/>
          <a:p>
            <a:pPr fontAlgn="auto">
              <a:spcAft>
                <a:spcPts val="0"/>
              </a:spcAft>
            </a:pPr>
            <a:r>
              <a:rPr lang="en-US" dirty="0" smtClean="0"/>
              <a:t>“Reasoned </a:t>
            </a:r>
            <a:r>
              <a:rPr lang="en-US" dirty="0"/>
              <a:t>consideration of how well project goals and objectives are being </a:t>
            </a:r>
            <a:r>
              <a:rPr lang="en-US" dirty="0" smtClean="0"/>
              <a:t>achieved”</a:t>
            </a:r>
          </a:p>
          <a:p>
            <a:pPr fontAlgn="auto">
              <a:spcAft>
                <a:spcPts val="0"/>
              </a:spcAft>
            </a:pPr>
            <a:r>
              <a:rPr lang="en-US" dirty="0" smtClean="0"/>
              <a:t>Evaluation initiated early in ITS program</a:t>
            </a:r>
          </a:p>
          <a:p>
            <a:pPr lvl="1"/>
            <a:r>
              <a:rPr lang="en-US" dirty="0" smtClean="0"/>
              <a:t>Currently written based on SAFETEA-LU in 2005</a:t>
            </a:r>
          </a:p>
          <a:p>
            <a:pPr lvl="1"/>
            <a:r>
              <a:rPr lang="en-US" dirty="0" smtClean="0"/>
              <a:t>Updated frequently</a:t>
            </a:r>
          </a:p>
          <a:p>
            <a:pPr lvl="1"/>
            <a:r>
              <a:rPr lang="en-US" dirty="0" smtClean="0"/>
              <a:t>USDOT Evaluation Guidelines online </a:t>
            </a:r>
            <a:r>
              <a:rPr lang="en-US" dirty="0"/>
              <a:t>at  </a:t>
            </a:r>
            <a:r>
              <a:rPr lang="en-US" dirty="0">
                <a:hlinkClick r:id="rId3"/>
              </a:rPr>
              <a:t>http://</a:t>
            </a:r>
            <a:r>
              <a:rPr lang="en-US" dirty="0" smtClean="0">
                <a:hlinkClick r:id="rId3"/>
              </a:rPr>
              <a:t>www.its.dot.gov/evaluation/eguide_resource.htm</a:t>
            </a:r>
            <a:endParaRPr lang="en-US" dirty="0" smtClean="0"/>
          </a:p>
          <a:p>
            <a:r>
              <a:rPr lang="en-US" dirty="0" smtClean="0"/>
              <a:t>Best performed by independent analysts</a:t>
            </a:r>
          </a:p>
          <a:p>
            <a:pPr lvl="1"/>
            <a:r>
              <a:rPr lang="en-US" dirty="0" smtClean="0"/>
              <a:t>Self-evaluations acceptable in some cases</a:t>
            </a:r>
          </a:p>
          <a:p>
            <a:r>
              <a:rPr lang="en-US" dirty="0" smtClean="0"/>
              <a:t>Evaluation planning occurs during project planning</a:t>
            </a:r>
            <a:endParaRPr lang="en-US" dirty="0"/>
          </a:p>
          <a:p>
            <a:endParaRPr lang="en-US" dirty="0"/>
          </a:p>
        </p:txBody>
      </p:sp>
    </p:spTree>
    <p:extLst>
      <p:ext uri="{BB962C8B-B14F-4D97-AF65-F5344CB8AC3E}">
        <p14:creationId xmlns:p14="http://schemas.microsoft.com/office/powerpoint/2010/main" val="2894422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ITS Performance Measures for Evaluation</a:t>
            </a:r>
          </a:p>
        </p:txBody>
      </p:sp>
      <p:sp>
        <p:nvSpPr>
          <p:cNvPr id="2" name="Content Placeholder 1"/>
          <p:cNvSpPr>
            <a:spLocks noGrp="1"/>
          </p:cNvSpPr>
          <p:nvPr>
            <p:ph idx="1"/>
          </p:nvPr>
        </p:nvSpPr>
        <p:spPr/>
        <p:txBody>
          <a:bodyPr/>
          <a:lstStyle/>
          <a:p>
            <a:r>
              <a:rPr lang="en-US" dirty="0" smtClean="0"/>
              <a:t>Identified based upon goals and objectives</a:t>
            </a:r>
          </a:p>
          <a:p>
            <a:r>
              <a:rPr lang="en-US" dirty="0" smtClean="0"/>
              <a:t>Can be qualitative </a:t>
            </a:r>
            <a:r>
              <a:rPr lang="en-US" dirty="0"/>
              <a:t>or </a:t>
            </a:r>
            <a:r>
              <a:rPr lang="en-US" dirty="0" smtClean="0"/>
              <a:t>quantitative</a:t>
            </a:r>
          </a:p>
          <a:p>
            <a:r>
              <a:rPr lang="en-US" dirty="0" smtClean="0"/>
              <a:t>Should be easily obtained</a:t>
            </a:r>
          </a:p>
          <a:p>
            <a:pPr lvl="1"/>
            <a:r>
              <a:rPr lang="en-US" dirty="0" smtClean="0"/>
              <a:t>If MOE not available, less direct surrogates can be collected</a:t>
            </a:r>
            <a:endParaRPr lang="en-US" dirty="0"/>
          </a:p>
          <a:p>
            <a:r>
              <a:rPr lang="en-US" dirty="0" smtClean="0"/>
              <a:t>A single project can address multiple goals</a:t>
            </a:r>
          </a:p>
          <a:p>
            <a:pPr lvl="1"/>
            <a:r>
              <a:rPr lang="en-US" dirty="0" smtClean="0"/>
              <a:t>MOEs should be selected to assess each goal </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38</a:t>
            </a:fld>
            <a:endParaRPr lang="en-US"/>
          </a:p>
        </p:txBody>
      </p:sp>
    </p:spTree>
    <p:extLst>
      <p:ext uri="{BB962C8B-B14F-4D97-AF65-F5344CB8AC3E}">
        <p14:creationId xmlns:p14="http://schemas.microsoft.com/office/powerpoint/2010/main" val="1881446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Forward with ITS</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smtClean="0"/>
              <a:t>ITS is a tool for the transportation professional to address transportation problems without physical capacity expansion</a:t>
            </a:r>
          </a:p>
          <a:p>
            <a:r>
              <a:rPr lang="en-US" sz="2800" dirty="0" smtClean="0"/>
              <a:t>Challenges</a:t>
            </a:r>
          </a:p>
          <a:p>
            <a:pPr lvl="1"/>
            <a:r>
              <a:rPr lang="en-US" sz="2400" dirty="0" smtClean="0"/>
              <a:t>Institutional diversity and varied needs</a:t>
            </a:r>
          </a:p>
          <a:p>
            <a:pPr lvl="1"/>
            <a:r>
              <a:rPr lang="en-US" sz="2400" dirty="0" smtClean="0"/>
              <a:t>Technological complexity integrating differing systems and employing advanced capabilities in legacy systems</a:t>
            </a:r>
          </a:p>
          <a:p>
            <a:r>
              <a:rPr lang="en-US" sz="2800" dirty="0" smtClean="0"/>
              <a:t>Need a common language and tools to advance ITS planning and institutional buy-in</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39</a:t>
            </a:fld>
            <a:endParaRPr lang="en-US"/>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Activities</a:t>
            </a:r>
            <a:endParaRPr lang="en-US" dirty="0"/>
          </a:p>
        </p:txBody>
      </p:sp>
      <p:sp>
        <p:nvSpPr>
          <p:cNvPr id="3" name="Content Placeholder 2"/>
          <p:cNvSpPr>
            <a:spLocks noGrp="1"/>
          </p:cNvSpPr>
          <p:nvPr>
            <p:ph idx="1"/>
          </p:nvPr>
        </p:nvSpPr>
        <p:spPr/>
        <p:txBody>
          <a:bodyPr>
            <a:normAutofit fontScale="92500" lnSpcReduction="20000"/>
          </a:bodyPr>
          <a:lstStyle/>
          <a:p>
            <a:pPr lvl="1"/>
            <a:r>
              <a:rPr lang="en-US" dirty="0" smtClean="0"/>
              <a:t>Task 1: Siting</a:t>
            </a:r>
          </a:p>
          <a:p>
            <a:pPr lvl="2"/>
            <a:r>
              <a:rPr lang="en-US" dirty="0" smtClean="0"/>
              <a:t>Identify locations where camera can fulfill functions</a:t>
            </a:r>
          </a:p>
          <a:p>
            <a:pPr lvl="2"/>
            <a:r>
              <a:rPr lang="en-US" dirty="0" smtClean="0"/>
              <a:t>Consider relative merits of locations</a:t>
            </a:r>
          </a:p>
          <a:p>
            <a:pPr lvl="1"/>
            <a:r>
              <a:rPr lang="en-US" dirty="0"/>
              <a:t>Task </a:t>
            </a:r>
            <a:r>
              <a:rPr lang="en-US" dirty="0" smtClean="0"/>
              <a:t>2: </a:t>
            </a:r>
            <a:r>
              <a:rPr lang="en-US" dirty="0"/>
              <a:t>Power </a:t>
            </a:r>
            <a:endParaRPr lang="en-US" dirty="0" smtClean="0"/>
          </a:p>
          <a:p>
            <a:pPr lvl="2"/>
            <a:r>
              <a:rPr lang="en-US" dirty="0" smtClean="0"/>
              <a:t>Utility </a:t>
            </a:r>
            <a:r>
              <a:rPr lang="en-US" dirty="0"/>
              <a:t>coordination</a:t>
            </a:r>
          </a:p>
          <a:p>
            <a:pPr lvl="2"/>
            <a:r>
              <a:rPr lang="en-US" dirty="0"/>
              <a:t>Tie to infrastructure or </a:t>
            </a:r>
            <a:r>
              <a:rPr lang="en-US" dirty="0" smtClean="0"/>
              <a:t>not</a:t>
            </a:r>
            <a:r>
              <a:rPr lang="en-US" dirty="0"/>
              <a:t> </a:t>
            </a:r>
            <a:endParaRPr lang="en-US" dirty="0" smtClean="0"/>
          </a:p>
          <a:p>
            <a:pPr lvl="1"/>
            <a:r>
              <a:rPr lang="en-US" dirty="0" smtClean="0"/>
              <a:t>Task </a:t>
            </a:r>
            <a:r>
              <a:rPr lang="en-US" dirty="0"/>
              <a:t>3: </a:t>
            </a:r>
            <a:r>
              <a:rPr lang="en-US" dirty="0" smtClean="0"/>
              <a:t>Communication</a:t>
            </a:r>
            <a:endParaRPr lang="en-US" dirty="0"/>
          </a:p>
          <a:p>
            <a:pPr lvl="2"/>
            <a:r>
              <a:rPr lang="en-US" dirty="0" smtClean="0"/>
              <a:t>Own versus lease</a:t>
            </a:r>
          </a:p>
          <a:p>
            <a:pPr lvl="2"/>
            <a:r>
              <a:rPr lang="en-US" dirty="0" smtClean="0"/>
              <a:t>Utility </a:t>
            </a:r>
            <a:r>
              <a:rPr lang="en-US" dirty="0"/>
              <a:t>coordination</a:t>
            </a:r>
          </a:p>
          <a:p>
            <a:pPr lvl="1"/>
            <a:r>
              <a:rPr lang="en-US" dirty="0" smtClean="0"/>
              <a:t>Task 4: Structures</a:t>
            </a:r>
          </a:p>
          <a:p>
            <a:pPr lvl="2"/>
            <a:r>
              <a:rPr lang="en-US" dirty="0" smtClean="0"/>
              <a:t>Jurisdictional standards on structures</a:t>
            </a:r>
          </a:p>
          <a:p>
            <a:pPr lvl="2"/>
            <a:r>
              <a:rPr lang="en-US" dirty="0" smtClean="0"/>
              <a:t>Use of existing structures</a:t>
            </a:r>
          </a:p>
          <a:p>
            <a:pPr lvl="1"/>
            <a:r>
              <a:rPr lang="en-US" dirty="0" smtClean="0"/>
              <a:t>Task 5: Integration and Testing</a:t>
            </a:r>
          </a:p>
          <a:p>
            <a:pPr lvl="2"/>
            <a:r>
              <a:rPr lang="en-US" dirty="0" smtClean="0"/>
              <a:t>Determine how project completion will be determined</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4</a:t>
            </a:fld>
            <a:endParaRPr lang="en-US"/>
          </a:p>
        </p:txBody>
      </p:sp>
      <p:sp>
        <p:nvSpPr>
          <p:cNvPr id="6" name="Oval 5"/>
          <p:cNvSpPr/>
          <p:nvPr/>
        </p:nvSpPr>
        <p:spPr>
          <a:xfrm>
            <a:off x="7063409" y="1003024"/>
            <a:ext cx="1600200" cy="914400"/>
          </a:xfrm>
          <a:prstGeom prst="ellipse">
            <a:avLst/>
          </a:prstGeom>
          <a:solidFill>
            <a:schemeClr val="accent2">
              <a:lumMod val="20000"/>
              <a:lumOff val="80000"/>
            </a:schemeClr>
          </a:solidFill>
          <a:ln w="6350">
            <a:solidFill>
              <a:schemeClr val="tx1">
                <a:lumMod val="50000"/>
              </a:schemeClr>
            </a:solidFill>
          </a:ln>
          <a:effectLst>
            <a:glow rad="101600">
              <a:schemeClr val="bg2">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70C0"/>
                </a:solidFill>
              </a:rPr>
              <a:t>Siting</a:t>
            </a:r>
            <a:endParaRPr lang="en-US" sz="1600" dirty="0">
              <a:solidFill>
                <a:srgbClr val="0070C0"/>
              </a:solidFill>
            </a:endParaRPr>
          </a:p>
        </p:txBody>
      </p:sp>
      <p:sp>
        <p:nvSpPr>
          <p:cNvPr id="9" name="Oval 8"/>
          <p:cNvSpPr/>
          <p:nvPr/>
        </p:nvSpPr>
        <p:spPr>
          <a:xfrm>
            <a:off x="7063409" y="2056779"/>
            <a:ext cx="1600200" cy="914400"/>
          </a:xfrm>
          <a:prstGeom prst="ellipse">
            <a:avLst/>
          </a:prstGeom>
          <a:solidFill>
            <a:schemeClr val="accent2">
              <a:lumMod val="40000"/>
              <a:lumOff val="60000"/>
            </a:schemeClr>
          </a:solidFill>
          <a:ln w="6350">
            <a:solidFill>
              <a:schemeClr val="tx1">
                <a:lumMod val="50000"/>
              </a:schemeClr>
            </a:solidFill>
          </a:ln>
          <a:effectLst>
            <a:glow rad="101600">
              <a:schemeClr val="bg2">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70C0"/>
                </a:solidFill>
              </a:rPr>
              <a:t>Power</a:t>
            </a:r>
            <a:endParaRPr lang="en-US" sz="1600" dirty="0">
              <a:solidFill>
                <a:srgbClr val="0070C0"/>
              </a:solidFill>
            </a:endParaRPr>
          </a:p>
        </p:txBody>
      </p:sp>
      <p:sp>
        <p:nvSpPr>
          <p:cNvPr id="10" name="Oval 9"/>
          <p:cNvSpPr/>
          <p:nvPr/>
        </p:nvSpPr>
        <p:spPr>
          <a:xfrm>
            <a:off x="7063409" y="3110534"/>
            <a:ext cx="1600200" cy="914400"/>
          </a:xfrm>
          <a:prstGeom prst="ellipse">
            <a:avLst/>
          </a:prstGeom>
          <a:solidFill>
            <a:schemeClr val="accent2">
              <a:lumMod val="60000"/>
              <a:lumOff val="40000"/>
            </a:schemeClr>
          </a:solidFill>
          <a:ln w="6350">
            <a:solidFill>
              <a:schemeClr val="tx1">
                <a:lumMod val="50000"/>
              </a:schemeClr>
            </a:solidFill>
          </a:ln>
          <a:effectLst>
            <a:glow rad="101600">
              <a:schemeClr val="bg2">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70C0"/>
                </a:solidFill>
              </a:rPr>
              <a:t>Comm.</a:t>
            </a:r>
            <a:endParaRPr lang="en-US" sz="1600" dirty="0">
              <a:solidFill>
                <a:srgbClr val="0070C0"/>
              </a:solidFill>
            </a:endParaRPr>
          </a:p>
        </p:txBody>
      </p:sp>
      <p:sp>
        <p:nvSpPr>
          <p:cNvPr id="11" name="Oval 10"/>
          <p:cNvSpPr/>
          <p:nvPr/>
        </p:nvSpPr>
        <p:spPr>
          <a:xfrm>
            <a:off x="7063409" y="4164289"/>
            <a:ext cx="1600200" cy="914400"/>
          </a:xfrm>
          <a:prstGeom prst="ellipse">
            <a:avLst/>
          </a:prstGeom>
          <a:solidFill>
            <a:schemeClr val="accent2">
              <a:lumMod val="75000"/>
            </a:schemeClr>
          </a:solidFill>
          <a:ln w="6350">
            <a:solidFill>
              <a:schemeClr val="tx1">
                <a:lumMod val="50000"/>
              </a:schemeClr>
            </a:solidFill>
          </a:ln>
          <a:effectLst>
            <a:glow rad="101600">
              <a:schemeClr val="bg2">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Structures</a:t>
            </a:r>
            <a:endParaRPr lang="en-US" sz="1600" dirty="0">
              <a:solidFill>
                <a:schemeClr val="tx1"/>
              </a:solidFill>
            </a:endParaRPr>
          </a:p>
        </p:txBody>
      </p:sp>
      <p:sp>
        <p:nvSpPr>
          <p:cNvPr id="12" name="Oval 11"/>
          <p:cNvSpPr/>
          <p:nvPr/>
        </p:nvSpPr>
        <p:spPr>
          <a:xfrm>
            <a:off x="7063409" y="5218043"/>
            <a:ext cx="1600200" cy="914400"/>
          </a:xfrm>
          <a:prstGeom prst="ellipse">
            <a:avLst/>
          </a:prstGeom>
          <a:solidFill>
            <a:schemeClr val="accent2">
              <a:lumMod val="50000"/>
            </a:schemeClr>
          </a:solidFill>
          <a:ln w="6350">
            <a:solidFill>
              <a:schemeClr val="tx1">
                <a:lumMod val="50000"/>
              </a:schemeClr>
            </a:solidFill>
          </a:ln>
          <a:effectLst>
            <a:glow rad="101600">
              <a:schemeClr val="bg2">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Testing &amp; Integration</a:t>
            </a:r>
            <a:endParaRPr lang="en-US" sz="1600" dirty="0">
              <a:solidFill>
                <a:schemeClr val="tx1"/>
              </a:solidFill>
            </a:endParaRPr>
          </a:p>
        </p:txBody>
      </p:sp>
      <p:cxnSp>
        <p:nvCxnSpPr>
          <p:cNvPr id="13" name="Straight Arrow Connector 12"/>
          <p:cNvCxnSpPr>
            <a:endCxn id="9" idx="0"/>
          </p:cNvCxnSpPr>
          <p:nvPr/>
        </p:nvCxnSpPr>
        <p:spPr>
          <a:xfrm>
            <a:off x="7863509" y="1917424"/>
            <a:ext cx="0" cy="139355"/>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863509" y="2971179"/>
            <a:ext cx="0" cy="139355"/>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863509" y="4024934"/>
            <a:ext cx="0" cy="139355"/>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863509" y="5078689"/>
            <a:ext cx="0" cy="139355"/>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75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762000" y="374904"/>
            <a:ext cx="7697095" cy="1371600"/>
          </a:xfrm>
        </p:spPr>
        <p:txBody>
          <a:bodyPr/>
          <a:lstStyle/>
          <a:p>
            <a:r>
              <a:rPr lang="en-US" dirty="0"/>
              <a:t>Representative Case </a:t>
            </a:r>
            <a:r>
              <a:rPr lang="en-US" dirty="0" smtClean="0"/>
              <a:t>Study</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40</a:t>
            </a:fld>
            <a:endParaRPr lang="en-US"/>
          </a:p>
        </p:txBody>
      </p:sp>
      <p:pic>
        <p:nvPicPr>
          <p:cNvPr id="3" name="Picture 2"/>
          <p:cNvPicPr>
            <a:picLocks noChangeAspect="1"/>
          </p:cNvPicPr>
          <p:nvPr/>
        </p:nvPicPr>
        <p:blipFill>
          <a:blip r:embed="rId3"/>
          <a:stretch>
            <a:fillRect/>
          </a:stretch>
        </p:blipFill>
        <p:spPr>
          <a:xfrm>
            <a:off x="1905000" y="1746504"/>
            <a:ext cx="5620478" cy="4458655"/>
          </a:xfrm>
          <a:prstGeom prst="rect">
            <a:avLst/>
          </a:prstGeom>
        </p:spPr>
      </p:pic>
      <p:sp>
        <p:nvSpPr>
          <p:cNvPr id="6" name="Rectangle 5"/>
          <p:cNvSpPr/>
          <p:nvPr/>
        </p:nvSpPr>
        <p:spPr>
          <a:xfrm>
            <a:off x="106780" y="3645854"/>
            <a:ext cx="1811714" cy="830997"/>
          </a:xfrm>
          <a:prstGeom prst="rect">
            <a:avLst/>
          </a:prstGeom>
          <a:noFill/>
        </p:spPr>
        <p:txBody>
          <a:bodyPr wrap="none" lIns="91440" tIns="45720" rIns="91440" bIns="45720">
            <a:spAutoFit/>
          </a:bodyPr>
          <a:lstStyle/>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Freeway</a:t>
            </a:r>
          </a:p>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Interchange</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6960939" y="1130234"/>
            <a:ext cx="1314784" cy="461665"/>
          </a:xfrm>
          <a:prstGeom prst="rect">
            <a:avLst/>
          </a:prstGeom>
          <a:noFill/>
        </p:spPr>
        <p:txBody>
          <a:bodyPr wrap="none" lIns="91440" tIns="45720" rIns="91440" bIns="45720">
            <a:spAutoFit/>
          </a:bodyPr>
          <a:lstStyle/>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Stadium</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Curved Right Arrow 6"/>
          <p:cNvSpPr/>
          <p:nvPr/>
        </p:nvSpPr>
        <p:spPr>
          <a:xfrm rot="3866543">
            <a:off x="5851956" y="729084"/>
            <a:ext cx="382143" cy="2062616"/>
          </a:xfrm>
          <a:prstGeom prst="curved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loud 8"/>
          <p:cNvSpPr/>
          <p:nvPr/>
        </p:nvSpPr>
        <p:spPr>
          <a:xfrm>
            <a:off x="4793707" y="2650280"/>
            <a:ext cx="818654" cy="662820"/>
          </a:xfrm>
          <a:prstGeom prst="cloud">
            <a:avLst/>
          </a:prstGeom>
          <a:solidFill>
            <a:schemeClr val="accent1">
              <a:alpha val="36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Rectangle 10"/>
          <p:cNvSpPr/>
          <p:nvPr/>
        </p:nvSpPr>
        <p:spPr>
          <a:xfrm>
            <a:off x="7516662" y="2696570"/>
            <a:ext cx="1332416" cy="461665"/>
          </a:xfrm>
          <a:prstGeom prst="rect">
            <a:avLst/>
          </a:prstGeom>
          <a:noFill/>
        </p:spPr>
        <p:txBody>
          <a:bodyPr wrap="none" lIns="91440" tIns="45720" rIns="91440" bIns="45720">
            <a:spAutoFit/>
          </a:bodyPr>
          <a:lstStyle/>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Campus</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2" name="Cloud 11"/>
          <p:cNvSpPr/>
          <p:nvPr/>
        </p:nvSpPr>
        <p:spPr>
          <a:xfrm>
            <a:off x="4817518" y="3554056"/>
            <a:ext cx="1049881" cy="789344"/>
          </a:xfrm>
          <a:prstGeom prst="cloud">
            <a:avLst/>
          </a:prstGeom>
          <a:solidFill>
            <a:schemeClr val="accent1">
              <a:alpha val="36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36888" y="3948728"/>
            <a:ext cx="1109598" cy="830997"/>
          </a:xfrm>
          <a:prstGeom prst="rect">
            <a:avLst/>
          </a:prstGeom>
          <a:noFill/>
        </p:spPr>
        <p:txBody>
          <a:bodyPr wrap="none" lIns="91440" tIns="45720" rIns="91440" bIns="45720">
            <a:spAutoFit/>
          </a:bodyPr>
          <a:lstStyle/>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Town</a:t>
            </a:r>
          </a:p>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Center</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4" name="Rectangle 13"/>
          <p:cNvSpPr/>
          <p:nvPr/>
        </p:nvSpPr>
        <p:spPr>
          <a:xfrm>
            <a:off x="390935" y="2550396"/>
            <a:ext cx="1160895" cy="830997"/>
          </a:xfrm>
          <a:prstGeom prst="rect">
            <a:avLst/>
          </a:prstGeom>
          <a:noFill/>
        </p:spPr>
        <p:txBody>
          <a:bodyPr wrap="none" lIns="91440" tIns="45720" rIns="91440" bIns="45720">
            <a:spAutoFit/>
          </a:bodyPr>
          <a:lstStyle/>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Major</a:t>
            </a:r>
          </a:p>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Arterial</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5" name="Curved Right Arrow 14"/>
          <p:cNvSpPr/>
          <p:nvPr/>
        </p:nvSpPr>
        <p:spPr>
          <a:xfrm rot="16898314" flipH="1">
            <a:off x="2598252" y="1108754"/>
            <a:ext cx="511960" cy="3121116"/>
          </a:xfrm>
          <a:prstGeom prst="curvedRightArrow">
            <a:avLst>
              <a:gd name="adj1" fmla="val 25000"/>
              <a:gd name="adj2" fmla="val 50000"/>
              <a:gd name="adj3" fmla="val 47420"/>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Right Arrow 15"/>
          <p:cNvSpPr/>
          <p:nvPr/>
        </p:nvSpPr>
        <p:spPr>
          <a:xfrm rot="15374524" flipH="1">
            <a:off x="2330661" y="2148311"/>
            <a:ext cx="399015" cy="2316178"/>
          </a:xfrm>
          <a:prstGeom prst="curvedRightArrow">
            <a:avLst>
              <a:gd name="adj1" fmla="val 25000"/>
              <a:gd name="adj2" fmla="val 50000"/>
              <a:gd name="adj3" fmla="val 47420"/>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urved Right Arrow 16"/>
          <p:cNvSpPr/>
          <p:nvPr/>
        </p:nvSpPr>
        <p:spPr>
          <a:xfrm rot="5400000">
            <a:off x="6426151" y="1379437"/>
            <a:ext cx="517478" cy="2348245"/>
          </a:xfrm>
          <a:prstGeom prst="curved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Right Arrow 17"/>
          <p:cNvSpPr/>
          <p:nvPr/>
        </p:nvSpPr>
        <p:spPr>
          <a:xfrm rot="5931269">
            <a:off x="6619661" y="2293291"/>
            <a:ext cx="517478" cy="2568716"/>
          </a:xfrm>
          <a:prstGeom prst="curved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 name="Straight Connector 4"/>
          <p:cNvCxnSpPr/>
          <p:nvPr/>
        </p:nvCxnSpPr>
        <p:spPr>
          <a:xfrm flipV="1">
            <a:off x="3530491" y="3252923"/>
            <a:ext cx="77493" cy="2560847"/>
          </a:xfrm>
          <a:prstGeom prst="line">
            <a:avLst/>
          </a:prstGeom>
          <a:ln w="1016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9" idx="1"/>
          </p:cNvCxnSpPr>
          <p:nvPr/>
        </p:nvCxnSpPr>
        <p:spPr>
          <a:xfrm>
            <a:off x="3597650" y="3223264"/>
            <a:ext cx="1605384" cy="89130"/>
          </a:xfrm>
          <a:prstGeom prst="line">
            <a:avLst/>
          </a:prstGeom>
          <a:ln w="1016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539247" y="5849819"/>
            <a:ext cx="3638170" cy="353"/>
          </a:xfrm>
          <a:prstGeom prst="line">
            <a:avLst/>
          </a:prstGeom>
          <a:ln w="635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573295" y="4103466"/>
            <a:ext cx="1629739" cy="35162"/>
          </a:xfrm>
          <a:prstGeom prst="line">
            <a:avLst/>
          </a:prstGeom>
          <a:ln w="635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30901" y="5849819"/>
            <a:ext cx="1374299" cy="0"/>
          </a:xfrm>
          <a:prstGeom prst="line">
            <a:avLst/>
          </a:prstGeom>
          <a:ln w="635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619476" y="2360112"/>
            <a:ext cx="1629739" cy="35162"/>
          </a:xfrm>
          <a:prstGeom prst="line">
            <a:avLst/>
          </a:prstGeom>
          <a:ln w="635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573295" y="2333123"/>
            <a:ext cx="1" cy="806050"/>
          </a:xfrm>
          <a:prstGeom prst="line">
            <a:avLst/>
          </a:prstGeom>
          <a:ln w="635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6780" y="5296440"/>
            <a:ext cx="1569620" cy="0"/>
          </a:xfrm>
          <a:prstGeom prst="line">
            <a:avLst/>
          </a:prstGeom>
          <a:ln w="1016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81487" y="4708860"/>
            <a:ext cx="1220206" cy="584775"/>
          </a:xfrm>
          <a:prstGeom prst="rect">
            <a:avLst/>
          </a:prstGeom>
          <a:noFill/>
        </p:spPr>
        <p:txBody>
          <a:bodyPr wrap="none" lIns="91440" tIns="45720" rIns="91440" bIns="45720">
            <a:spAutoFit/>
          </a:bodyPr>
          <a:lstStyle/>
          <a:p>
            <a:pPr algn="ctr"/>
            <a:r>
              <a:rPr lang="en-US" sz="16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Primary</a:t>
            </a:r>
          </a:p>
          <a:p>
            <a:pPr algn="ctr"/>
            <a:r>
              <a:rPr lang="en-US" sz="1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Congestion</a:t>
            </a:r>
            <a:endParaRPr lang="en-US" sz="1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cxnSp>
        <p:nvCxnSpPr>
          <p:cNvPr id="49" name="Straight Connector 48"/>
          <p:cNvCxnSpPr/>
          <p:nvPr/>
        </p:nvCxnSpPr>
        <p:spPr>
          <a:xfrm flipV="1">
            <a:off x="157623" y="6092089"/>
            <a:ext cx="1602793" cy="5508"/>
          </a:xfrm>
          <a:prstGeom prst="line">
            <a:avLst/>
          </a:prstGeom>
          <a:ln w="635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11264" y="5473694"/>
            <a:ext cx="1220206" cy="584775"/>
          </a:xfrm>
          <a:prstGeom prst="rect">
            <a:avLst/>
          </a:prstGeom>
          <a:noFill/>
        </p:spPr>
        <p:txBody>
          <a:bodyPr wrap="none" lIns="91440" tIns="45720" rIns="91440" bIns="45720">
            <a:spAutoFit/>
          </a:bodyPr>
          <a:lstStyle/>
          <a:p>
            <a:pPr algn="ctr"/>
            <a:r>
              <a:rPr lang="en-US" sz="16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Secondary</a:t>
            </a:r>
          </a:p>
          <a:p>
            <a:pPr algn="ctr"/>
            <a:r>
              <a:rPr lang="en-US" sz="1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Congestion</a:t>
            </a:r>
            <a:endParaRPr lang="en-US" sz="1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cxnSp>
        <p:nvCxnSpPr>
          <p:cNvPr id="54" name="Straight Connector 53"/>
          <p:cNvCxnSpPr/>
          <p:nvPr/>
        </p:nvCxnSpPr>
        <p:spPr>
          <a:xfrm>
            <a:off x="3529493" y="5802134"/>
            <a:ext cx="9754" cy="403025"/>
          </a:xfrm>
          <a:prstGeom prst="line">
            <a:avLst/>
          </a:prstGeom>
          <a:ln w="635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382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Purpose</a:t>
            </a:r>
            <a:endParaRPr lang="en-US" dirty="0"/>
          </a:p>
        </p:txBody>
      </p:sp>
      <p:sp>
        <p:nvSpPr>
          <p:cNvPr id="3" name="Content Placeholder 2"/>
          <p:cNvSpPr>
            <a:spLocks noGrp="1"/>
          </p:cNvSpPr>
          <p:nvPr>
            <p:ph idx="1"/>
          </p:nvPr>
        </p:nvSpPr>
        <p:spPr/>
        <p:txBody>
          <a:bodyPr>
            <a:normAutofit/>
          </a:bodyPr>
          <a:lstStyle/>
          <a:p>
            <a:r>
              <a:rPr lang="en-US" dirty="0" smtClean="0"/>
              <a:t>Examine civil design processes related to ITS</a:t>
            </a:r>
          </a:p>
          <a:p>
            <a:pPr marL="223838" lvl="1" indent="-223838">
              <a:spcBef>
                <a:spcPts val="1800"/>
              </a:spcBef>
            </a:pPr>
            <a:r>
              <a:rPr lang="en-US" sz="2400" dirty="0"/>
              <a:t>Explore approaches to integrating ITS components into field </a:t>
            </a:r>
            <a:r>
              <a:rPr lang="en-US" sz="2400" dirty="0" smtClean="0"/>
              <a:t>settings</a:t>
            </a:r>
            <a:endParaRPr lang="en-US" sz="2400" dirty="0"/>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41</a:t>
            </a:fld>
            <a:endParaRPr lang="en-US"/>
          </a:p>
        </p:txBody>
      </p:sp>
      <p:pic>
        <p:nvPicPr>
          <p:cNvPr id="5" name="Picture 4"/>
          <p:cNvPicPr>
            <a:picLocks noChangeAspect="1"/>
          </p:cNvPicPr>
          <p:nvPr/>
        </p:nvPicPr>
        <p:blipFill rotWithShape="1">
          <a:blip r:embed="rId3"/>
          <a:srcRect l="6400" t="32500" b="7500"/>
          <a:stretch/>
        </p:blipFill>
        <p:spPr>
          <a:xfrm>
            <a:off x="7206087" y="3662000"/>
            <a:ext cx="1893086" cy="1553301"/>
          </a:xfrm>
          <a:prstGeom prst="rect">
            <a:avLst/>
          </a:prstGeom>
          <a:ln w="6350">
            <a:solidFill>
              <a:schemeClr val="tx1">
                <a:lumMod val="65000"/>
              </a:schemeClr>
            </a:solidFill>
          </a:ln>
          <a:effectLst>
            <a:glow rad="101600">
              <a:schemeClr val="bg2">
                <a:lumMod val="50000"/>
                <a:lumOff val="50000"/>
                <a:alpha val="40000"/>
              </a:schemeClr>
            </a:glow>
          </a:effectLst>
          <a:scene3d>
            <a:camera prst="orthographicFront"/>
            <a:lightRig rig="threePt" dir="t"/>
          </a:scene3d>
          <a:sp3d>
            <a:bevelT/>
          </a:sp3d>
        </p:spPr>
      </p:pic>
      <p:pic>
        <p:nvPicPr>
          <p:cNvPr id="6" name="Picture 5"/>
          <p:cNvPicPr>
            <a:picLocks noChangeAspect="1"/>
          </p:cNvPicPr>
          <p:nvPr/>
        </p:nvPicPr>
        <p:blipFill>
          <a:blip r:embed="rId4"/>
          <a:stretch>
            <a:fillRect/>
          </a:stretch>
        </p:blipFill>
        <p:spPr>
          <a:xfrm>
            <a:off x="4572000" y="4591050"/>
            <a:ext cx="2955925" cy="1809750"/>
          </a:xfrm>
          <a:prstGeom prst="rect">
            <a:avLst/>
          </a:prstGeom>
          <a:ln w="6350">
            <a:solidFill>
              <a:schemeClr val="tx1">
                <a:lumMod val="50000"/>
              </a:schemeClr>
            </a:solidFill>
          </a:ln>
          <a:effectLst>
            <a:glow rad="101600">
              <a:schemeClr val="bg2">
                <a:lumMod val="50000"/>
                <a:lumOff val="50000"/>
                <a:alpha val="40000"/>
              </a:schemeClr>
            </a:glow>
          </a:effectLst>
          <a:scene3d>
            <a:camera prst="orthographicFront"/>
            <a:lightRig rig="threePt" dir="t"/>
          </a:scene3d>
          <a:sp3d>
            <a:bevelT/>
          </a:sp3d>
        </p:spPr>
      </p:pic>
    </p:spTree>
    <p:extLst>
      <p:ext uri="{BB962C8B-B14F-4D97-AF65-F5344CB8AC3E}">
        <p14:creationId xmlns:p14="http://schemas.microsoft.com/office/powerpoint/2010/main" val="397200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Exercise</a:t>
            </a:r>
            <a:endParaRPr lang="en-US" dirty="0"/>
          </a:p>
        </p:txBody>
      </p:sp>
      <p:sp>
        <p:nvSpPr>
          <p:cNvPr id="3" name="Content Placeholder 2"/>
          <p:cNvSpPr>
            <a:spLocks noGrp="1"/>
          </p:cNvSpPr>
          <p:nvPr>
            <p:ph idx="1"/>
          </p:nvPr>
        </p:nvSpPr>
        <p:spPr>
          <a:xfrm>
            <a:off x="1142107" y="1904999"/>
            <a:ext cx="4877693" cy="4114801"/>
          </a:xfrm>
        </p:spPr>
        <p:txBody>
          <a:bodyPr>
            <a:normAutofit/>
          </a:bodyPr>
          <a:lstStyle/>
          <a:p>
            <a:r>
              <a:rPr lang="en-US" sz="2800" dirty="0" smtClean="0"/>
              <a:t>Using the information presented in this session and knowledge of structures, design a camera pole for installation near the Interstate interchange with 12</a:t>
            </a:r>
            <a:r>
              <a:rPr lang="en-US" sz="2800" baseline="30000" dirty="0" smtClean="0"/>
              <a:t>th</a:t>
            </a:r>
            <a:r>
              <a:rPr lang="en-US" sz="2800" dirty="0" smtClean="0"/>
              <a:t> Street North.</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42</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8387"/>
          <a:stretch/>
        </p:blipFill>
        <p:spPr>
          <a:xfrm>
            <a:off x="6629400" y="1714500"/>
            <a:ext cx="1866900" cy="3838575"/>
          </a:xfrm>
          <a:prstGeom prst="rect">
            <a:avLst/>
          </a:prstGeom>
        </p:spPr>
      </p:pic>
    </p:spTree>
    <p:extLst>
      <p:ext uri="{BB962C8B-B14F-4D97-AF65-F5344CB8AC3E}">
        <p14:creationId xmlns:p14="http://schemas.microsoft.com/office/powerpoint/2010/main" val="255637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a:t>Intelligent Transportation Systems (ITS)</a:t>
            </a:r>
            <a:endParaRPr lang="en-US" dirty="0" smtClean="0"/>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5</a:t>
            </a:fld>
            <a:endParaRPr lang="en-US"/>
          </a:p>
        </p:txBody>
      </p:sp>
      <p:sp>
        <p:nvSpPr>
          <p:cNvPr id="2" name="Content Placeholder 1"/>
          <p:cNvSpPr>
            <a:spLocks noGrp="1"/>
          </p:cNvSpPr>
          <p:nvPr>
            <p:ph idx="1"/>
          </p:nvPr>
        </p:nvSpPr>
        <p:spPr/>
        <p:txBody>
          <a:bodyPr/>
          <a:lstStyle/>
          <a:p>
            <a:r>
              <a:rPr lang="en-US" dirty="0"/>
              <a:t>Use of information and communications technologies to meet transportation needs</a:t>
            </a:r>
          </a:p>
          <a:p>
            <a:endParaRPr lang="en-US" dirty="0"/>
          </a:p>
        </p:txBody>
      </p:sp>
      <p:pic>
        <p:nvPicPr>
          <p:cNvPr id="6" name="Picture 5"/>
          <p:cNvPicPr>
            <a:picLocks noChangeAspect="1"/>
          </p:cNvPicPr>
          <p:nvPr/>
        </p:nvPicPr>
        <p:blipFill>
          <a:blip r:embed="rId3"/>
          <a:stretch>
            <a:fillRect/>
          </a:stretch>
        </p:blipFill>
        <p:spPr>
          <a:xfrm>
            <a:off x="2920717" y="3060486"/>
            <a:ext cx="3648982" cy="1876350"/>
          </a:xfrm>
          <a:prstGeom prst="rect">
            <a:avLst/>
          </a:prstGeom>
          <a:noFill/>
          <a:ln w="6350">
            <a:solidFill>
              <a:schemeClr val="tx1">
                <a:lumMod val="50000"/>
              </a:schemeClr>
            </a:solidFill>
            <a:miter lim="800000"/>
            <a:headEnd/>
            <a:tailEnd/>
          </a:ln>
          <a:effectLst>
            <a:glow rad="101600">
              <a:schemeClr val="bg2">
                <a:lumMod val="50000"/>
                <a:lumOff val="50000"/>
                <a:alpha val="40000"/>
              </a:schemeClr>
            </a:glow>
          </a:effectLst>
          <a:scene3d>
            <a:camera prst="orthographicFront"/>
            <a:lightRig rig="threePt" dir="t"/>
          </a:scene3d>
          <a:sp3d>
            <a:bevelT/>
          </a:sp3d>
        </p:spPr>
      </p:pic>
      <p:sp>
        <p:nvSpPr>
          <p:cNvPr id="7" name="Rectangle 3"/>
          <p:cNvSpPr txBox="1">
            <a:spLocks noChangeArrowheads="1"/>
          </p:cNvSpPr>
          <p:nvPr/>
        </p:nvSpPr>
        <p:spPr>
          <a:xfrm>
            <a:off x="1142108" y="1908566"/>
            <a:ext cx="6852578" cy="4114801"/>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b="0" i="0" u="none"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fontAlgn="auto">
              <a:spcAft>
                <a:spcPts val="0"/>
              </a:spcAft>
            </a:pPr>
            <a:endParaRPr lang="en-US" dirty="0" smtClean="0"/>
          </a:p>
        </p:txBody>
      </p:sp>
      <p:pic>
        <p:nvPicPr>
          <p:cNvPr id="8" name="Picture 7"/>
          <p:cNvPicPr>
            <a:picLocks noChangeAspect="1"/>
          </p:cNvPicPr>
          <p:nvPr/>
        </p:nvPicPr>
        <p:blipFill rotWithShape="1">
          <a:blip r:embed="rId4"/>
          <a:srcRect l="2653" t="13988" r="2653" b="3696"/>
          <a:stretch/>
        </p:blipFill>
        <p:spPr>
          <a:xfrm>
            <a:off x="1649262" y="4597753"/>
            <a:ext cx="1884317" cy="1039624"/>
          </a:xfrm>
          <a:prstGeom prst="rect">
            <a:avLst/>
          </a:prstGeom>
          <a:ln w="6350">
            <a:solidFill>
              <a:schemeClr val="tx1">
                <a:lumMod val="50000"/>
              </a:schemeClr>
            </a:solidFill>
          </a:ln>
          <a:effectLst>
            <a:glow rad="101600">
              <a:schemeClr val="bg2">
                <a:lumMod val="50000"/>
                <a:lumOff val="50000"/>
                <a:alpha val="40000"/>
              </a:schemeClr>
            </a:glow>
          </a:effectLst>
          <a:scene3d>
            <a:camera prst="orthographicFront"/>
            <a:lightRig rig="threePt" dir="t"/>
          </a:scene3d>
          <a:sp3d>
            <a:bevelT/>
          </a:sp3d>
        </p:spPr>
      </p:pic>
      <p:pic>
        <p:nvPicPr>
          <p:cNvPr id="9" name="Picture 12" descr="http://www.ornl.gov/info/ornlreview/v39_1_06/images/a09_p14a_big.jpg"/>
          <p:cNvPicPr>
            <a:picLocks noChangeAspect="1" noChangeArrowheads="1"/>
          </p:cNvPicPr>
          <p:nvPr/>
        </p:nvPicPr>
        <p:blipFill>
          <a:blip r:embed="rId5" cstate="print"/>
          <a:srcRect l="-2" t="17867" r="-2069" b="6085"/>
          <a:stretch>
            <a:fillRect/>
          </a:stretch>
        </p:blipFill>
        <p:spPr bwMode="auto">
          <a:xfrm>
            <a:off x="1295400" y="2942374"/>
            <a:ext cx="1750447" cy="1382841"/>
          </a:xfrm>
          <a:prstGeom prst="rect">
            <a:avLst/>
          </a:prstGeom>
          <a:noFill/>
          <a:ln w="6350">
            <a:solidFill>
              <a:schemeClr val="tx1">
                <a:lumMod val="50000"/>
              </a:schemeClr>
            </a:solidFill>
            <a:miter lim="800000"/>
            <a:headEnd/>
            <a:tailEnd/>
          </a:ln>
          <a:effectLst>
            <a:glow rad="101600">
              <a:schemeClr val="bg2">
                <a:lumMod val="50000"/>
                <a:lumOff val="50000"/>
                <a:alpha val="40000"/>
              </a:schemeClr>
            </a:glow>
          </a:effectLst>
          <a:scene3d>
            <a:camera prst="orthographicFront"/>
            <a:lightRig rig="threePt" dir="t"/>
          </a:scene3d>
          <a:sp3d>
            <a:bevelT/>
          </a:sp3d>
        </p:spPr>
      </p:pic>
      <p:pic>
        <p:nvPicPr>
          <p:cNvPr id="10" name="Picture 7"/>
          <p:cNvPicPr>
            <a:picLocks noChangeAspect="1" noChangeArrowheads="1"/>
          </p:cNvPicPr>
          <p:nvPr/>
        </p:nvPicPr>
        <p:blipFill rotWithShape="1">
          <a:blip r:embed="rId6" cstate="print"/>
          <a:srcRect l="25300"/>
          <a:stretch/>
        </p:blipFill>
        <p:spPr bwMode="auto">
          <a:xfrm>
            <a:off x="5991448" y="2668634"/>
            <a:ext cx="1905000" cy="1656581"/>
          </a:xfrm>
          <a:prstGeom prst="rect">
            <a:avLst/>
          </a:prstGeom>
          <a:noFill/>
          <a:ln w="6350" algn="ctr">
            <a:solidFill>
              <a:schemeClr val="tx1">
                <a:lumMod val="50000"/>
              </a:schemeClr>
            </a:solidFill>
            <a:miter lim="800000"/>
            <a:headEnd/>
            <a:tailEnd/>
          </a:ln>
          <a:effectLst>
            <a:glow rad="101600">
              <a:schemeClr val="bg2">
                <a:lumMod val="50000"/>
                <a:lumOff val="50000"/>
                <a:alpha val="40000"/>
              </a:schemeClr>
            </a:glow>
          </a:effectLst>
          <a:scene3d>
            <a:camera prst="orthographicFront"/>
            <a:lightRig rig="threePt" dir="t"/>
          </a:scene3d>
          <a:sp3d>
            <a:bevelT/>
          </a:sp3d>
        </p:spPr>
      </p:pic>
      <p:grpSp>
        <p:nvGrpSpPr>
          <p:cNvPr id="11" name="Group 10"/>
          <p:cNvGrpSpPr/>
          <p:nvPr/>
        </p:nvGrpSpPr>
        <p:grpSpPr>
          <a:xfrm>
            <a:off x="3753691" y="4480317"/>
            <a:ext cx="1120775" cy="1543050"/>
            <a:chOff x="6473774" y="4171950"/>
            <a:chExt cx="1120775" cy="1543050"/>
          </a:xfrm>
          <a:effectLst>
            <a:glow rad="101600">
              <a:schemeClr val="bg2">
                <a:lumMod val="50000"/>
                <a:lumOff val="50000"/>
                <a:alpha val="40000"/>
              </a:schemeClr>
            </a:glow>
          </a:effectLst>
        </p:grpSpPr>
        <p:pic>
          <p:nvPicPr>
            <p:cNvPr id="12" name="Picture 5"/>
            <p:cNvPicPr>
              <a:picLocks noChangeAspect="1" noChangeArrowheads="1"/>
            </p:cNvPicPr>
            <p:nvPr/>
          </p:nvPicPr>
          <p:blipFill>
            <a:blip r:embed="rId7" cstate="print"/>
            <a:srcRect l="6294" t="-3049" r="7860" b="858"/>
            <a:stretch>
              <a:fillRect/>
            </a:stretch>
          </p:blipFill>
          <p:spPr bwMode="auto">
            <a:xfrm>
              <a:off x="6473774" y="4171950"/>
              <a:ext cx="1120775" cy="1543050"/>
            </a:xfrm>
            <a:prstGeom prst="rect">
              <a:avLst/>
            </a:prstGeom>
            <a:noFill/>
            <a:ln w="6350" algn="ctr">
              <a:solidFill>
                <a:schemeClr val="tx1">
                  <a:lumMod val="50000"/>
                </a:schemeClr>
              </a:solidFill>
              <a:miter lim="800000"/>
              <a:headEnd/>
              <a:tailEnd/>
            </a:ln>
            <a:scene3d>
              <a:camera prst="orthographicFront"/>
              <a:lightRig rig="threePt" dir="t"/>
            </a:scene3d>
            <a:sp3d>
              <a:bevelT/>
            </a:sp3d>
          </p:spPr>
        </p:pic>
        <p:pic>
          <p:nvPicPr>
            <p:cNvPr id="13" name="Picture 20" descr="http://ts4.mm.bing.net/images/thumbnail.aspx?q=404819681239&amp;id=ec673460694cace1ca39530bed0dafa5"/>
            <p:cNvPicPr>
              <a:picLocks noChangeAspect="1" noChangeArrowheads="1"/>
            </p:cNvPicPr>
            <p:nvPr/>
          </p:nvPicPr>
          <p:blipFill>
            <a:blip r:embed="rId8" cstate="print"/>
            <a:srcRect l="4092" r="37488" b="8257"/>
            <a:stretch>
              <a:fillRect/>
            </a:stretch>
          </p:blipFill>
          <p:spPr bwMode="auto">
            <a:xfrm>
              <a:off x="6526161" y="4821238"/>
              <a:ext cx="1068388" cy="893762"/>
            </a:xfrm>
            <a:prstGeom prst="rect">
              <a:avLst/>
            </a:prstGeom>
            <a:noFill/>
            <a:ln w="6350">
              <a:solidFill>
                <a:schemeClr val="tx1">
                  <a:lumMod val="50000"/>
                </a:schemeClr>
              </a:solidFill>
              <a:miter lim="800000"/>
              <a:headEnd/>
              <a:tailEnd/>
            </a:ln>
            <a:scene3d>
              <a:camera prst="orthographicFront"/>
              <a:lightRig rig="threePt" dir="t"/>
            </a:scene3d>
            <a:sp3d>
              <a:bevelT/>
            </a:sp3d>
          </p:spPr>
        </p:pic>
        <p:pic>
          <p:nvPicPr>
            <p:cNvPr id="14" name="Picture 22" descr="http://ts1.mm.bing.net/images/thumbnail.aspx?q=394687092864&amp;id=5161d8aabd27c1ad79039c8eaeba911c"/>
            <p:cNvPicPr>
              <a:picLocks noChangeAspect="1" noChangeArrowheads="1"/>
            </p:cNvPicPr>
            <p:nvPr/>
          </p:nvPicPr>
          <p:blipFill>
            <a:blip r:embed="rId9" cstate="print"/>
            <a:srcRect l="8644" t="7184" r="14047" b="25311"/>
            <a:stretch>
              <a:fillRect/>
            </a:stretch>
          </p:blipFill>
          <p:spPr bwMode="auto">
            <a:xfrm>
              <a:off x="6526161" y="4224338"/>
              <a:ext cx="1066800" cy="628650"/>
            </a:xfrm>
            <a:prstGeom prst="rect">
              <a:avLst/>
            </a:prstGeom>
            <a:noFill/>
            <a:ln w="6350">
              <a:solidFill>
                <a:schemeClr val="tx1">
                  <a:lumMod val="50000"/>
                </a:schemeClr>
              </a:solidFill>
              <a:miter lim="800000"/>
              <a:headEnd/>
              <a:tailEnd/>
            </a:ln>
            <a:scene3d>
              <a:camera prst="orthographicFront"/>
              <a:lightRig rig="threePt" dir="t"/>
            </a:scene3d>
            <a:sp3d>
              <a:bevelT/>
            </a:sp3d>
          </p:spPr>
        </p:pic>
      </p:grpSp>
      <p:pic>
        <p:nvPicPr>
          <p:cNvPr id="15" name="Picture 14"/>
          <p:cNvPicPr>
            <a:picLocks noChangeAspect="1"/>
          </p:cNvPicPr>
          <p:nvPr/>
        </p:nvPicPr>
        <p:blipFill rotWithShape="1">
          <a:blip r:embed="rId10"/>
          <a:srcRect l="18291" t="10009" r="10577" b="10592"/>
          <a:stretch/>
        </p:blipFill>
        <p:spPr>
          <a:xfrm>
            <a:off x="5240113" y="4480317"/>
            <a:ext cx="2098667" cy="1858819"/>
          </a:xfrm>
          <a:prstGeom prst="rect">
            <a:avLst/>
          </a:prstGeom>
          <a:ln w="6350">
            <a:solidFill>
              <a:schemeClr val="tx1">
                <a:lumMod val="50000"/>
              </a:schemeClr>
            </a:solidFill>
          </a:ln>
          <a:effectLst>
            <a:glow rad="101600">
              <a:schemeClr val="bg2">
                <a:lumMod val="50000"/>
                <a:lumOff val="50000"/>
                <a:alpha val="40000"/>
              </a:schemeClr>
            </a:glow>
          </a:effectLst>
          <a:scene3d>
            <a:camera prst="orthographicFront"/>
            <a:lightRig rig="threePt" dir="t"/>
          </a:scene3d>
          <a:sp3d>
            <a:bevelT/>
          </a:sp3d>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dirty="0" smtClean="0"/>
              <a:t>ITS Addresses</a:t>
            </a:r>
            <a:br>
              <a:rPr lang="en-US" dirty="0" smtClean="0"/>
            </a:br>
            <a:r>
              <a:rPr lang="en-US" dirty="0" smtClean="0"/>
              <a:t>Transportation Needs</a:t>
            </a:r>
          </a:p>
        </p:txBody>
      </p:sp>
      <p:sp>
        <p:nvSpPr>
          <p:cNvPr id="16387" name="Rectangle 5"/>
          <p:cNvSpPr>
            <a:spLocks noGrp="1" noChangeArrowheads="1"/>
          </p:cNvSpPr>
          <p:nvPr>
            <p:ph idx="1"/>
          </p:nvPr>
        </p:nvSpPr>
        <p:spPr/>
        <p:txBody>
          <a:bodyPr/>
          <a:lstStyle/>
          <a:p>
            <a:r>
              <a:rPr lang="en-US" dirty="0" smtClean="0"/>
              <a:t>Delivers transportation services that address local needs</a:t>
            </a:r>
          </a:p>
          <a:p>
            <a:r>
              <a:rPr lang="en-US" dirty="0" smtClean="0"/>
              <a:t>Defines transportation systems and functions needed to deliver services</a:t>
            </a:r>
          </a:p>
          <a:p>
            <a:r>
              <a:rPr lang="en-US" dirty="0" smtClean="0"/>
              <a:t>ITS does not solve entire transportation problem</a:t>
            </a:r>
          </a:p>
          <a:p>
            <a:pPr lvl="1"/>
            <a:r>
              <a:rPr lang="en-US" dirty="0" smtClean="0"/>
              <a:t>ITS provides tools to better manage existing transportation conditions and maximize the capacity and capabilities of current facilities</a:t>
            </a:r>
          </a:p>
          <a:p>
            <a:pPr lvl="1"/>
            <a:r>
              <a:rPr lang="en-US" dirty="0" smtClean="0"/>
              <a:t>ITS enables travelers to be better informed, make safer and smarter use of transportation systems</a:t>
            </a:r>
          </a:p>
        </p:txBody>
      </p:sp>
      <p:sp>
        <p:nvSpPr>
          <p:cNvPr id="4" name="Slide Number Placeholder 3"/>
          <p:cNvSpPr>
            <a:spLocks noGrp="1"/>
          </p:cNvSpPr>
          <p:nvPr>
            <p:ph type="sldNum" sz="quarter" idx="12"/>
          </p:nvPr>
        </p:nvSpPr>
        <p:spPr/>
        <p:txBody>
          <a:bodyPr/>
          <a:lstStyle/>
          <a:p>
            <a:pPr>
              <a:defRPr/>
            </a:pPr>
            <a:fld id="{7CF981C8-2789-41F9-B594-4F8F3D187A76}" type="slidenum">
              <a:rPr lang="en-US" smtClean="0"/>
              <a:pPr>
                <a:defRPr/>
              </a:pPr>
              <a:t>6</a:t>
            </a:fld>
            <a:endParaRPr lang="en-US"/>
          </a:p>
        </p:txBody>
      </p:sp>
    </p:spTree>
    <p:extLst>
      <p:ext uri="{BB962C8B-B14F-4D97-AF65-F5344CB8AC3E}">
        <p14:creationId xmlns:p14="http://schemas.microsoft.com/office/powerpoint/2010/main" val="8003084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199" y="3759847"/>
            <a:ext cx="3997779" cy="2717153"/>
          </a:xfrm>
          <a:prstGeom prst="rect">
            <a:avLst/>
          </a:prstGeom>
          <a:ln w="6350">
            <a:solidFill>
              <a:schemeClr val="tx1">
                <a:lumMod val="50000"/>
              </a:schemeClr>
            </a:solidFill>
          </a:ln>
          <a:effectLst>
            <a:glow rad="101600">
              <a:schemeClr val="bg2">
                <a:lumMod val="50000"/>
                <a:lumOff val="50000"/>
                <a:alpha val="40000"/>
              </a:schemeClr>
            </a:glow>
          </a:effectLst>
          <a:scene3d>
            <a:camera prst="orthographicFront"/>
            <a:lightRig rig="threePt" dir="t"/>
          </a:scene3d>
          <a:sp3d>
            <a:bevelT/>
          </a:sp3d>
        </p:spPr>
      </p:pic>
      <p:sp>
        <p:nvSpPr>
          <p:cNvPr id="14343" name="Rectangle 2"/>
          <p:cNvSpPr>
            <a:spLocks noGrp="1" noChangeArrowheads="1"/>
          </p:cNvSpPr>
          <p:nvPr>
            <p:ph type="title"/>
          </p:nvPr>
        </p:nvSpPr>
        <p:spPr/>
        <p:txBody>
          <a:bodyPr/>
          <a:lstStyle/>
          <a:p>
            <a:r>
              <a:rPr lang="en-US" dirty="0" smtClean="0"/>
              <a:t>Intelligent Transportation Systems (ITS) Example</a:t>
            </a:r>
          </a:p>
        </p:txBody>
      </p:sp>
      <p:sp>
        <p:nvSpPr>
          <p:cNvPr id="14344" name="Rectangle 3"/>
          <p:cNvSpPr>
            <a:spLocks noGrp="1" noChangeArrowheads="1"/>
          </p:cNvSpPr>
          <p:nvPr>
            <p:ph idx="1"/>
          </p:nvPr>
        </p:nvSpPr>
        <p:spPr>
          <a:xfrm>
            <a:off x="1142107" y="1905000"/>
            <a:ext cx="6852578" cy="1854848"/>
          </a:xfrm>
        </p:spPr>
        <p:txBody>
          <a:bodyPr/>
          <a:lstStyle/>
          <a:p>
            <a:r>
              <a:rPr lang="en-US" dirty="0" smtClean="0"/>
              <a:t>Traffic Management Center</a:t>
            </a:r>
          </a:p>
          <a:p>
            <a:pPr lvl="1"/>
            <a:r>
              <a:rPr lang="en-US" dirty="0" smtClean="0"/>
              <a:t>Interacts with devices</a:t>
            </a:r>
          </a:p>
          <a:p>
            <a:pPr lvl="2"/>
            <a:r>
              <a:rPr lang="en-US" dirty="0" smtClean="0"/>
              <a:t>Dynamic Message Signs (DMSs)</a:t>
            </a:r>
          </a:p>
          <a:p>
            <a:pPr lvl="2"/>
            <a:r>
              <a:rPr lang="en-US" dirty="0" smtClean="0"/>
              <a:t>Traffic cameras</a:t>
            </a:r>
          </a:p>
          <a:p>
            <a:pPr lvl="2"/>
            <a:r>
              <a:rPr lang="en-US" dirty="0"/>
              <a:t>Highway </a:t>
            </a:r>
            <a:r>
              <a:rPr lang="en-US" dirty="0" smtClean="0"/>
              <a:t>Advisory Radios </a:t>
            </a:r>
            <a:r>
              <a:rPr lang="en-US" dirty="0"/>
              <a:t>(HARs</a:t>
            </a:r>
            <a:r>
              <a:rPr lang="en-US" dirty="0" smtClean="0"/>
              <a:t>)</a:t>
            </a:r>
          </a:p>
          <a:p>
            <a:pPr lvl="1"/>
            <a:endParaRPr lang="en-US"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583" y="5222838"/>
            <a:ext cx="2251286" cy="1108805"/>
          </a:xfrm>
          <a:prstGeom prst="rect">
            <a:avLst/>
          </a:prstGeom>
          <a:ln w="6350">
            <a:solidFill>
              <a:schemeClr val="tx1">
                <a:lumMod val="50000"/>
              </a:schemeClr>
            </a:solidFill>
          </a:ln>
          <a:effectLst>
            <a:glow rad="101600">
              <a:schemeClr val="bg2">
                <a:lumMod val="50000"/>
                <a:lumOff val="50000"/>
                <a:alpha val="40000"/>
              </a:schemeClr>
            </a:glow>
          </a:effectLst>
          <a:scene3d>
            <a:camera prst="orthographicFront"/>
            <a:lightRig rig="threePt" dir="t"/>
          </a:scene3d>
          <a:sp3d>
            <a:bevelT/>
          </a:sp3d>
        </p:spPr>
      </p:pic>
      <p:sp>
        <p:nvSpPr>
          <p:cNvPr id="6" name="Left-Right Arrow 5"/>
          <p:cNvSpPr/>
          <p:nvPr/>
        </p:nvSpPr>
        <p:spPr>
          <a:xfrm>
            <a:off x="3709595" y="4720936"/>
            <a:ext cx="1066800" cy="533400"/>
          </a:xfrm>
          <a:prstGeom prst="leftRightArrow">
            <a:avLst/>
          </a:prstGeom>
          <a:solidFill>
            <a:schemeClr val="tx1"/>
          </a:solidFill>
          <a:ln>
            <a:solidFill>
              <a:schemeClr val="tx1"/>
            </a:solidFill>
          </a:ln>
          <a:effectLst>
            <a:glow rad="101600">
              <a:schemeClr val="bg2">
                <a:lumMod val="50000"/>
                <a:lumOff val="50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6469" y="4372446"/>
            <a:ext cx="1219200" cy="1231392"/>
          </a:xfrm>
          <a:prstGeom prst="rect">
            <a:avLst/>
          </a:prstGeom>
          <a:ln w="6350">
            <a:solidFill>
              <a:schemeClr val="tx1">
                <a:lumMod val="50000"/>
              </a:schemeClr>
            </a:solidFill>
          </a:ln>
          <a:effectLst>
            <a:glow rad="101600">
              <a:schemeClr val="bg2">
                <a:lumMod val="50000"/>
                <a:lumOff val="50000"/>
                <a:alpha val="40000"/>
              </a:schemeClr>
            </a:glow>
          </a:effectLst>
          <a:scene3d>
            <a:camera prst="orthographicFront"/>
            <a:lightRig rig="threePt" dir="t"/>
          </a:scene3d>
          <a:sp3d>
            <a:bevelT/>
          </a:sp3d>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5375" y="5480845"/>
            <a:ext cx="1446094" cy="961193"/>
          </a:xfrm>
          <a:prstGeom prst="rect">
            <a:avLst/>
          </a:prstGeom>
          <a:ln w="6350">
            <a:solidFill>
              <a:schemeClr val="tx1">
                <a:lumMod val="50000"/>
              </a:schemeClr>
            </a:solidFill>
          </a:ln>
          <a:effectLst>
            <a:glow rad="101600">
              <a:schemeClr val="bg2">
                <a:lumMod val="50000"/>
                <a:lumOff val="50000"/>
                <a:alpha val="40000"/>
              </a:schemeClr>
            </a:glow>
          </a:effectLst>
          <a:scene3d>
            <a:camera prst="orthographicFront"/>
            <a:lightRig rig="threePt" dir="t"/>
          </a:scene3d>
          <a:sp3d>
            <a:bevelT/>
          </a:sp3d>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869" y="4232238"/>
            <a:ext cx="1600200" cy="1053296"/>
          </a:xfrm>
          <a:prstGeom prst="rect">
            <a:avLst/>
          </a:prstGeom>
          <a:ln w="6350">
            <a:solidFill>
              <a:schemeClr val="tx1">
                <a:lumMod val="50000"/>
              </a:schemeClr>
            </a:solidFill>
          </a:ln>
          <a:effectLst>
            <a:glow rad="101600">
              <a:schemeClr val="bg2">
                <a:lumMod val="50000"/>
                <a:lumOff val="50000"/>
                <a:alpha val="40000"/>
              </a:schemeClr>
            </a:glow>
          </a:effectLst>
          <a:scene3d>
            <a:camera prst="orthographicFront"/>
            <a:lightRig rig="threePt" dir="t"/>
          </a:scene3d>
          <a:sp3d>
            <a:bevelT/>
          </a:sp3d>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1469" y="3861398"/>
            <a:ext cx="838200" cy="1285240"/>
          </a:xfrm>
          <a:prstGeom prst="rect">
            <a:avLst/>
          </a:prstGeom>
          <a:ln w="6350">
            <a:solidFill>
              <a:schemeClr val="tx1">
                <a:lumMod val="50000"/>
              </a:schemeClr>
            </a:solidFill>
          </a:ln>
          <a:effectLst>
            <a:glow rad="101600">
              <a:schemeClr val="bg2">
                <a:lumMod val="50000"/>
                <a:lumOff val="50000"/>
                <a:alpha val="40000"/>
              </a:schemeClr>
            </a:glow>
          </a:effectLst>
          <a:scene3d>
            <a:camera prst="orthographicFront"/>
            <a:lightRig rig="threePt" dir="t"/>
          </a:scene3d>
          <a:sp3d>
            <a:bevelT/>
          </a:sp3d>
        </p:spPr>
      </p:pic>
      <p:sp>
        <p:nvSpPr>
          <p:cNvPr id="3" name="TextBox 2"/>
          <p:cNvSpPr txBox="1"/>
          <p:nvPr/>
        </p:nvSpPr>
        <p:spPr>
          <a:xfrm>
            <a:off x="4800600" y="2743200"/>
            <a:ext cx="2481705" cy="1320361"/>
          </a:xfrm>
          <a:prstGeom prst="rect">
            <a:avLst/>
          </a:prstGeom>
          <a:noFill/>
        </p:spPr>
        <p:txBody>
          <a:bodyPr wrap="none" rtlCol="0">
            <a:spAutoFit/>
          </a:bodyPr>
          <a:lstStyle/>
          <a:p>
            <a:pPr marL="685800" lvl="2" indent="-219456">
              <a:lnSpc>
                <a:spcPct val="90000"/>
              </a:lnSpc>
              <a:spcBef>
                <a:spcPts val="600"/>
              </a:spcBef>
              <a:buClr>
                <a:schemeClr val="accent1"/>
              </a:buClr>
              <a:buFont typeface="Arial" panose="020B0604020202020204" pitchFamily="34" charset="0"/>
              <a:buChar char="•"/>
            </a:pPr>
            <a:r>
              <a:rPr lang="en-US" dirty="0">
                <a:latin typeface="+mn-lt"/>
              </a:rPr>
              <a:t>Traffic </a:t>
            </a:r>
            <a:r>
              <a:rPr lang="en-US" dirty="0" smtClean="0">
                <a:latin typeface="+mn-lt"/>
              </a:rPr>
              <a:t>detection</a:t>
            </a:r>
          </a:p>
          <a:p>
            <a:pPr marL="685800" lvl="2" indent="-219456">
              <a:lnSpc>
                <a:spcPct val="90000"/>
              </a:lnSpc>
              <a:spcBef>
                <a:spcPts val="600"/>
              </a:spcBef>
              <a:buClr>
                <a:schemeClr val="accent1"/>
              </a:buClr>
              <a:buFont typeface="Arial" panose="020B0604020202020204" pitchFamily="34" charset="0"/>
              <a:buChar char="•"/>
            </a:pPr>
            <a:r>
              <a:rPr lang="en-US" dirty="0" smtClean="0">
                <a:latin typeface="+mn-lt"/>
              </a:rPr>
              <a:t>Traffic signals</a:t>
            </a:r>
          </a:p>
          <a:p>
            <a:pPr marL="685800" lvl="2" indent="-219456">
              <a:lnSpc>
                <a:spcPct val="90000"/>
              </a:lnSpc>
              <a:spcBef>
                <a:spcPts val="600"/>
              </a:spcBef>
              <a:buClr>
                <a:schemeClr val="accent1"/>
              </a:buClr>
              <a:buFont typeface="Arial" panose="020B0604020202020204" pitchFamily="34" charset="0"/>
              <a:buChar char="•"/>
            </a:pPr>
            <a:r>
              <a:rPr lang="en-US" dirty="0" smtClean="0">
                <a:latin typeface="+mn-lt"/>
              </a:rPr>
              <a:t>Personal </a:t>
            </a:r>
            <a:r>
              <a:rPr lang="en-US" dirty="0">
                <a:latin typeface="+mn-lt"/>
              </a:rPr>
              <a:t>Devices</a:t>
            </a:r>
          </a:p>
          <a:p>
            <a:pPr marL="685800" indent="-219456">
              <a:lnSpc>
                <a:spcPct val="90000"/>
              </a:lnSpc>
              <a:spcBef>
                <a:spcPts val="600"/>
              </a:spcBef>
              <a:buClr>
                <a:schemeClr val="accent1"/>
              </a:buClr>
            </a:pPr>
            <a:endParaRPr lang="en-US" dirty="0"/>
          </a:p>
        </p:txBody>
      </p:sp>
    </p:spTree>
    <p:extLst>
      <p:ext uri="{BB962C8B-B14F-4D97-AF65-F5344CB8AC3E}">
        <p14:creationId xmlns:p14="http://schemas.microsoft.com/office/powerpoint/2010/main" val="39414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2"/>
          <p:cNvSpPr>
            <a:spLocks noGrp="1" noChangeArrowheads="1"/>
          </p:cNvSpPr>
          <p:nvPr>
            <p:ph type="title"/>
          </p:nvPr>
        </p:nvSpPr>
        <p:spPr/>
        <p:txBody>
          <a:bodyPr/>
          <a:lstStyle/>
          <a:p>
            <a:r>
              <a:rPr lang="en-US" dirty="0" smtClean="0"/>
              <a:t>Local ITS Example</a:t>
            </a:r>
            <a:br>
              <a:rPr lang="en-US" dirty="0" smtClean="0"/>
            </a:br>
            <a:r>
              <a:rPr lang="en-US" dirty="0" smtClean="0"/>
              <a:t>Instructor to modify</a:t>
            </a:r>
          </a:p>
        </p:txBody>
      </p:sp>
      <p:sp>
        <p:nvSpPr>
          <p:cNvPr id="14344" name="Rectangle 3"/>
          <p:cNvSpPr>
            <a:spLocks noGrp="1" noChangeArrowheads="1"/>
          </p:cNvSpPr>
          <p:nvPr>
            <p:ph idx="1"/>
          </p:nvPr>
        </p:nvSpPr>
        <p:spPr>
          <a:xfrm>
            <a:off x="1142107" y="1905000"/>
            <a:ext cx="6852578" cy="1854848"/>
          </a:xfrm>
        </p:spPr>
        <p:txBody>
          <a:bodyPr/>
          <a:lstStyle/>
          <a:p>
            <a:r>
              <a:rPr lang="en-US" dirty="0" smtClean="0"/>
              <a:t>Local Example</a:t>
            </a:r>
          </a:p>
          <a:p>
            <a:pPr lvl="1"/>
            <a:r>
              <a:rPr lang="en-US" dirty="0" smtClean="0"/>
              <a:t>Visible to students</a:t>
            </a:r>
          </a:p>
          <a:p>
            <a:pPr lvl="2"/>
            <a:r>
              <a:rPr lang="en-US" dirty="0" smtClean="0"/>
              <a:t>Current developments</a:t>
            </a:r>
          </a:p>
          <a:p>
            <a:pPr lvl="2"/>
            <a:r>
              <a:rPr lang="en-US" dirty="0" smtClean="0"/>
              <a:t>Recent publicity</a:t>
            </a:r>
          </a:p>
          <a:p>
            <a:pPr lvl="2"/>
            <a:r>
              <a:rPr lang="en-US" dirty="0" smtClean="0"/>
              <a:t>Innovative technology</a:t>
            </a:r>
          </a:p>
        </p:txBody>
      </p:sp>
      <p:sp>
        <p:nvSpPr>
          <p:cNvPr id="3" name="TextBox 2"/>
          <p:cNvSpPr txBox="1"/>
          <p:nvPr/>
        </p:nvSpPr>
        <p:spPr>
          <a:xfrm>
            <a:off x="4643924" y="3763366"/>
            <a:ext cx="3357971" cy="667875"/>
          </a:xfrm>
          <a:prstGeom prst="rect">
            <a:avLst/>
          </a:prstGeom>
          <a:noFill/>
        </p:spPr>
        <p:txBody>
          <a:bodyPr wrap="none" rtlCol="0">
            <a:spAutoFit/>
          </a:bodyPr>
          <a:lstStyle/>
          <a:p>
            <a:pPr marL="466344" lvl="2">
              <a:lnSpc>
                <a:spcPct val="90000"/>
              </a:lnSpc>
              <a:spcBef>
                <a:spcPts val="600"/>
              </a:spcBef>
              <a:buClr>
                <a:schemeClr val="accent1"/>
              </a:buClr>
            </a:pPr>
            <a:r>
              <a:rPr lang="en-US" dirty="0" smtClean="0">
                <a:latin typeface="+mn-lt"/>
              </a:rPr>
              <a:t>Embedding a video enlivens </a:t>
            </a:r>
          </a:p>
          <a:p>
            <a:pPr marL="466344" lvl="2">
              <a:lnSpc>
                <a:spcPct val="90000"/>
              </a:lnSpc>
              <a:spcBef>
                <a:spcPts val="600"/>
              </a:spcBef>
              <a:buClr>
                <a:schemeClr val="accent1"/>
              </a:buClr>
            </a:pPr>
            <a:r>
              <a:rPr lang="en-US" dirty="0" smtClean="0">
                <a:latin typeface="+mn-lt"/>
              </a:rPr>
              <a:t>the lecture</a:t>
            </a:r>
          </a:p>
        </p:txBody>
      </p:sp>
      <p:sp>
        <p:nvSpPr>
          <p:cNvPr id="14" name="TextBox 13"/>
          <p:cNvSpPr txBox="1"/>
          <p:nvPr/>
        </p:nvSpPr>
        <p:spPr>
          <a:xfrm>
            <a:off x="4643924" y="2820701"/>
            <a:ext cx="2808141" cy="341632"/>
          </a:xfrm>
          <a:prstGeom prst="rect">
            <a:avLst/>
          </a:prstGeom>
          <a:noFill/>
        </p:spPr>
        <p:txBody>
          <a:bodyPr wrap="none" rtlCol="0">
            <a:spAutoFit/>
          </a:bodyPr>
          <a:lstStyle/>
          <a:p>
            <a:pPr marL="466344" lvl="2">
              <a:lnSpc>
                <a:spcPct val="90000"/>
              </a:lnSpc>
              <a:spcBef>
                <a:spcPts val="600"/>
              </a:spcBef>
              <a:buClr>
                <a:schemeClr val="accent1"/>
              </a:buClr>
            </a:pPr>
            <a:r>
              <a:rPr lang="en-US" dirty="0" smtClean="0">
                <a:latin typeface="+mn-lt"/>
              </a:rPr>
              <a:t>Graphics add interest </a:t>
            </a:r>
          </a:p>
        </p:txBody>
      </p:sp>
    </p:spTree>
    <p:extLst>
      <p:ext uri="{BB962C8B-B14F-4D97-AF65-F5344CB8AC3E}">
        <p14:creationId xmlns:p14="http://schemas.microsoft.com/office/powerpoint/2010/main" val="91226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2"/>
          <p:cNvSpPr>
            <a:spLocks noGrp="1" noChangeArrowheads="1"/>
          </p:cNvSpPr>
          <p:nvPr>
            <p:ph type="title"/>
          </p:nvPr>
        </p:nvSpPr>
        <p:spPr/>
        <p:txBody>
          <a:bodyPr/>
          <a:lstStyle/>
          <a:p>
            <a:r>
              <a:rPr lang="en-US" dirty="0" smtClean="0"/>
              <a:t>Areas of R &amp; D</a:t>
            </a:r>
          </a:p>
        </p:txBody>
      </p:sp>
      <p:sp>
        <p:nvSpPr>
          <p:cNvPr id="14344" name="Rectangle 3"/>
          <p:cNvSpPr>
            <a:spLocks noGrp="1" noChangeArrowheads="1"/>
          </p:cNvSpPr>
          <p:nvPr>
            <p:ph idx="1"/>
          </p:nvPr>
        </p:nvSpPr>
        <p:spPr>
          <a:xfrm>
            <a:off x="1142107" y="1905000"/>
            <a:ext cx="6852578" cy="4495800"/>
          </a:xfrm>
        </p:spPr>
        <p:txBody>
          <a:bodyPr>
            <a:normAutofit/>
          </a:bodyPr>
          <a:lstStyle/>
          <a:p>
            <a:r>
              <a:rPr lang="en-US" dirty="0" smtClean="0"/>
              <a:t>Connected Vehicles (CV)</a:t>
            </a:r>
          </a:p>
          <a:p>
            <a:pPr lvl="1"/>
            <a:r>
              <a:rPr lang="en-US" dirty="0" smtClean="0"/>
              <a:t>DSRC wireless</a:t>
            </a:r>
          </a:p>
          <a:p>
            <a:pPr lvl="2"/>
            <a:r>
              <a:rPr lang="en-US" dirty="0" smtClean="0"/>
              <a:t>Vehicle-to-vehicle (V2V) in NHTSA rulemaking process</a:t>
            </a:r>
          </a:p>
          <a:p>
            <a:pPr lvl="2"/>
            <a:r>
              <a:rPr lang="en-US" dirty="0" smtClean="0"/>
              <a:t>Vehicle-to-infrastructure uses roadside devices to reach TMCs and service providers</a:t>
            </a:r>
          </a:p>
          <a:p>
            <a:pPr lvl="2"/>
            <a:r>
              <a:rPr lang="en-US" dirty="0" smtClean="0"/>
              <a:t>Vehicle-to-everything (V2X) offers communication path to pedestrians, cyclists, others</a:t>
            </a:r>
          </a:p>
          <a:p>
            <a:pPr lvl="2"/>
            <a:r>
              <a:rPr lang="en-US" dirty="0" smtClean="0"/>
              <a:t>Focused on safety and mobility</a:t>
            </a:r>
          </a:p>
          <a:p>
            <a:pPr lvl="1"/>
            <a:r>
              <a:rPr lang="en-US" dirty="0" smtClean="0"/>
              <a:t>Cell phone wireless</a:t>
            </a:r>
          </a:p>
          <a:p>
            <a:pPr lvl="2"/>
            <a:r>
              <a:rPr lang="en-US" dirty="0" smtClean="0"/>
              <a:t>Used existing cellular infrastructure to reach service providers</a:t>
            </a:r>
          </a:p>
          <a:p>
            <a:pPr lvl="2"/>
            <a:r>
              <a:rPr lang="en-US" dirty="0" smtClean="0"/>
              <a:t>Focused on consumer-driven services</a:t>
            </a:r>
          </a:p>
          <a:p>
            <a:pPr lvl="3"/>
            <a:r>
              <a:rPr lang="en-US" dirty="0" smtClean="0"/>
              <a:t>“Infotainment”</a:t>
            </a:r>
          </a:p>
          <a:p>
            <a:pPr lvl="3"/>
            <a:r>
              <a:rPr lang="en-US" dirty="0" smtClean="0"/>
              <a:t>Emergency alerts</a:t>
            </a:r>
          </a:p>
          <a:p>
            <a:pPr lvl="1"/>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90645"/>
            <a:ext cx="3657600" cy="175231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5410200"/>
            <a:ext cx="2397143" cy="1342400"/>
          </a:xfrm>
          <a:prstGeom prst="rect">
            <a:avLst/>
          </a:prstGeom>
        </p:spPr>
      </p:pic>
    </p:spTree>
    <p:extLst>
      <p:ext uri="{BB962C8B-B14F-4D97-AF65-F5344CB8AC3E}">
        <p14:creationId xmlns:p14="http://schemas.microsoft.com/office/powerpoint/2010/main" val="194960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 - &amp;quot;Component 1: PCB ITS Case Study – Related Infrastructure Work&amp;quot;&quot;/&gt;&lt;property id=&quot;20307&quot; value=&quot;256&quot;/&gt;&lt;/object&gt;&lt;object type=&quot;3&quot; unique_id=&quot;10004&quot;&gt;&lt;property id=&quot;20148&quot; value=&quot;5&quot;/&gt;&lt;property id=&quot;20300&quot; value=&quot;Slide 2 - &amp;quot;Case Study Format and Purpose&amp;quot;&quot;/&gt;&lt;property id=&quot;20307&quot; value=&quot;338&quot;/&gt;&lt;/object&gt;&lt;object type=&quot;3&quot; unique_id=&quot;10005&quot;&gt;&lt;property id=&quot;20148&quot; value=&quot;5&quot;/&gt;&lt;property id=&quot;20300&quot; value=&quot;Slide 3 - &amp;quot;Exercise Preview&amp;quot;&quot;/&gt;&lt;property id=&quot;20307&quot; value=&quot;344&quot;/&gt;&lt;/object&gt;&lt;object type=&quot;3&quot; unique_id=&quot;10006&quot;&gt;&lt;property id=&quot;20148&quot; value=&quot;5&quot;/&gt;&lt;property id=&quot;20300&quot; value=&quot;Slide 4 - &amp;quot;Exercise Activities&amp;quot;&quot;/&gt;&lt;property id=&quot;20307&quot; value=&quot;345&quot;/&gt;&lt;/object&gt;&lt;object type=&quot;3&quot; unique_id=&quot;10007&quot;&gt;&lt;property id=&quot;20148&quot; value=&quot;5&quot;/&gt;&lt;property id=&quot;20300&quot; value=&quot;Slide 5 - &amp;quot;Transportation Trends&amp;quot;&quot;/&gt;&lt;property id=&quot;20307&quot; value=&quot;264&quot;/&gt;&lt;/object&gt;&lt;object type=&quot;3&quot; unique_id=&quot;10008&quot;&gt;&lt;property id=&quot;20148&quot; value=&quot;5&quot;/&gt;&lt;property id=&quot;20300&quot; value=&quot;Slide 6 - &amp;quot;Approaches to Solutions&amp;quot;&quot;/&gt;&lt;property id=&quot;20307&quot; value=&quot;280&quot;/&gt;&lt;/object&gt;&lt;object type=&quot;3&quot; unique_id=&quot;10009&quot;&gt;&lt;property id=&quot;20148&quot; value=&quot;5&quot;/&gt;&lt;property id=&quot;20300&quot; value=&quot;Slide 7 - &amp;quot;Intelligent Transportation Systems (ITS)&amp;quot;&quot;/&gt;&lt;property id=&quot;20307&quot; value=&quot;279&quot;/&gt;&lt;/object&gt;&lt;object type=&quot;3&quot; unique_id=&quot;10010&quot;&gt;&lt;property id=&quot;20148&quot; value=&quot;5&quot;/&gt;&lt;property id=&quot;20300&quot; value=&quot;Slide 8 - &amp;quot;ITS Addresses Transportation Needs&amp;quot;&quot;/&gt;&lt;property id=&quot;20307&quot; value=&quot;283&quot;/&gt;&lt;/object&gt;&lt;object type=&quot;3&quot; unique_id=&quot;10011&quot;&gt;&lt;property id=&quot;20148&quot; value=&quot;5&quot;/&gt;&lt;property id=&quot;20300&quot; value=&quot;Slide 9 - &amp;quot;Incident Management&amp;quot;&quot;/&gt;&lt;property id=&quot;20307&quot; value=&quot;340&quot;/&gt;&lt;/object&gt;&lt;object type=&quot;3&quot; unique_id=&quot;10012&quot;&gt;&lt;property id=&quot;20148&quot; value=&quot;5&quot;/&gt;&lt;property id=&quot;20300&quot; value=&quot;Slide 10 - &amp;quot;Intelligent Transportation Systems (ITS) Example&amp;quot;&quot;/&gt;&lt;property id=&quot;20307&quot; value=&quot;347&quot;/&gt;&lt;/object&gt;&lt;object type=&quot;3&quot; unique_id=&quot;10013&quot;&gt;&lt;property id=&quot;20148&quot; value=&quot;5&quot;/&gt;&lt;property id=&quot;20300&quot; value=&quot;Slide 11 - &amp;quot;Putting ITS Together&amp;quot;&quot;/&gt;&lt;property id=&quot;20307&quot; value=&quot;339&quot;/&gt;&lt;/object&gt;&lt;object type=&quot;3&quot; unique_id=&quot;10014&quot;&gt;&lt;property id=&quot;20148&quot; value=&quot;5&quot;/&gt;&lt;property id=&quot;20300&quot; value=&quot;Slide 12 - &amp;quot;Connecting ITS Subsystems Facilitates Integration&amp;quot;&quot;/&gt;&lt;property id=&quot;20307&quot; value=&quot;331&quot;/&gt;&lt;/object&gt;&lt;object type=&quot;3&quot; unique_id=&quot;10015&quot;&gt;&lt;property id=&quot;20148&quot; value=&quot;5&quot;/&gt;&lt;property id=&quot;20300&quot; value=&quot;Slide 13 - &amp;quot;“Information Flows” Define Information Exchange&amp;quot;&quot;/&gt;&lt;property id=&quot;20307&quot; value=&quot;313&quot;/&gt;&lt;/object&gt;&lt;object type=&quot;3&quot; unique_id=&quot;10016&quot;&gt;&lt;property id=&quot;20148&quot; value=&quot;5&quot;/&gt;&lt;property id=&quot;20300&quot; value=&quot;Slide 14 - &amp;quot;From Transportation Needs to ITS Projects&amp;quot;&quot;/&gt;&lt;property id=&quot;20307&quot; value=&quot;351&quot;/&gt;&lt;/object&gt;&lt;object type=&quot;3&quot; unique_id=&quot;10017&quot;&gt;&lt;property id=&quot;20148&quot; value=&quot;5&quot;/&gt;&lt;property id=&quot;20300&quot; value=&quot;Slide 15 - &amp;quot;Civil Design in the SE “V”&amp;quot;&quot;/&gt;&lt;property id=&quot;20307&quot; value=&quot;352&quot;/&gt;&lt;/object&gt;&lt;object type=&quot;3&quot; unique_id=&quot;10018&quot;&gt;&lt;property id=&quot;20148&quot; value=&quot;5&quot;/&gt;&lt;property id=&quot;20300&quot; value=&quot;Slide 16 - &amp;quot;Typical Preconditions for ITS Projects&amp;quot;&quot;/&gt;&lt;property id=&quot;20307&quot; value=&quot;365&quot;/&gt;&lt;/object&gt;&lt;object type=&quot;3&quot; unique_id=&quot;10019&quot;&gt;&lt;property id=&quot;20148&quot; value=&quot;5&quot;/&gt;&lt;property id=&quot;20300&quot; value=&quot;Slide 17 - &amp;quot;Case Study Representative of NDSU&amp;quot;&quot;/&gt;&lt;property id=&quot;20307&quot; value=&quot;366&quot;/&gt;&lt;/object&gt;&lt;object type=&quot;3&quot; unique_id=&quot;10020&quot;&gt;&lt;property id=&quot;20148&quot; value=&quot;5&quot;/&gt;&lt;property id=&quot;20300&quot; value=&quot;Slide 18 - &amp;quot;Plan Sheet Sample – Plan and Profile&amp;quot;&quot;/&gt;&lt;property id=&quot;20307&quot; value=&quot;358&quot;/&gt;&lt;/object&gt;&lt;object type=&quot;3&quot; unique_id=&quot;10021&quot;&gt;&lt;property id=&quot;20148&quot; value=&quot;5&quot;/&gt;&lt;property id=&quot;20300&quot; value=&quot;Slide 19 - &amp;quot;Plan Sheet Sample – Cross Section&amp;quot;&quot;/&gt;&lt;property id=&quot;20307&quot; value=&quot;362&quot;/&gt;&lt;/object&gt;&lt;object type=&quot;3&quot; unique_id=&quot;10022&quot;&gt;&lt;property id=&quot;20148&quot; value=&quot;5&quot;/&gt;&lt;property id=&quot;20300&quot; value=&quot;Slide 20 - &amp;quot;Plan Sheet Sample - Intersection&amp;quot;&quot;/&gt;&lt;property id=&quot;20307&quot; value=&quot;361&quot;/&gt;&lt;/object&gt;&lt;object type=&quot;3&quot; unique_id=&quot;10023&quot;&gt;&lt;property id=&quot;20148&quot; value=&quot;5&quot;/&gt;&lt;property id=&quot;20300&quot; value=&quot;Slide 21 - &amp;quot;Plan Sheet Sample - Interchange&amp;quot;&quot;/&gt;&lt;property id=&quot;20307&quot; value=&quot;363&quot;/&gt;&lt;/object&gt;&lt;object type=&quot;3&quot; unique_id=&quot;10024&quot;&gt;&lt;property id=&quot;20148&quot; value=&quot;5&quot;/&gt;&lt;property id=&quot;20300&quot; value=&quot;Slide 22 - &amp;quot;Camera Capabilities&amp;quot;&quot;/&gt;&lt;property id=&quot;20307&quot; value=&quot;360&quot;/&gt;&lt;/object&gt;&lt;object type=&quot;3&quot; unique_id=&quot;10025&quot;&gt;&lt;property id=&quot;20148&quot; value=&quot;5&quot;/&gt;&lt;property id=&quot;20300&quot; value=&quot;Slide 23 - &amp;quot;Power&amp;quot;&quot;/&gt;&lt;property id=&quot;20307&quot; value=&quot;356&quot;/&gt;&lt;/object&gt;&lt;object type=&quot;3&quot; unique_id=&quot;10026&quot;&gt;&lt;property id=&quot;20148&quot; value=&quot;5&quot;/&gt;&lt;property id=&quot;20300&quot; value=&quot;Slide 24 - &amp;quot;Communication&amp;quot;&quot;/&gt;&lt;property id=&quot;20307&quot; value=&quot;357&quot;/&gt;&lt;/object&gt;&lt;object type=&quot;3&quot; unique_id=&quot;10027&quot;&gt;&lt;property id=&quot;20148&quot; value=&quot;5&quot;/&gt;&lt;property id=&quot;20300&quot; value=&quot;Slide 25 - &amp;quot;Mounting Structures&amp;quot;&quot;/&gt;&lt;property id=&quot;20307&quot; value=&quot;355&quot;/&gt;&lt;/object&gt;&lt;object type=&quot;3&quot; unique_id=&quot;10028&quot;&gt;&lt;property id=&quot;20148&quot; value=&quot;5&quot;/&gt;&lt;property id=&quot;20300&quot; value=&quot;Slide 26 - &amp;quot;Infrastructure Protection&amp;quot;&quot;/&gt;&lt;property id=&quot;20307&quot; value=&quot;369&quot;/&gt;&lt;/object&gt;&lt;object type=&quot;3&quot; unique_id=&quot;10029&quot;&gt;&lt;property id=&quot;20148&quot; value=&quot;5&quot;/&gt;&lt;property id=&quot;20300&quot; value=&quot;Slide 27 - &amp;quot;External Regulations&amp;quot;&quot;/&gt;&lt;property id=&quot;20307&quot; value=&quot;367&quot;/&gt;&lt;/object&gt;&lt;object type=&quot;3&quot; unique_id=&quot;10030&quot;&gt;&lt;property id=&quot;20148&quot; value=&quot;5&quot;/&gt;&lt;property id=&quot;20300&quot; value=&quot;Slide 28 - &amp;quot;FAA Notification  Results&amp;quot;&quot;/&gt;&lt;property id=&quot;20307&quot; value=&quot;353&quot;/&gt;&lt;/object&gt;&lt;object type=&quot;3&quot; unique_id=&quot;10031&quot;&gt;&lt;property id=&quot;20148&quot; value=&quot;5&quot;/&gt;&lt;property id=&quot;20300&quot; value=&quot;Slide 30 - &amp;quot;Review and Approval&amp;quot;&quot;/&gt;&lt;property id=&quot;20307&quot; value=&quot;370&quot;/&gt;&lt;/object&gt;&lt;object type=&quot;3&quot; unique_id=&quot;10032&quot;&gt;&lt;property id=&quot;20148&quot; value=&quot;5&quot;/&gt;&lt;property id=&quot;20300&quot; value=&quot;Slide 31 - &amp;quot;Design Revisions&amp;quot;&quot;/&gt;&lt;property id=&quot;20307&quot; value=&quot;359&quot;/&gt;&lt;/object&gt;&lt;object type=&quot;3&quot; unique_id=&quot;10033&quot;&gt;&lt;property id=&quot;20148&quot; value=&quot;5&quot;/&gt;&lt;property id=&quot;20300&quot; value=&quot;Slide 32 - &amp;quot;ITS Device Integration and Testing&amp;quot;&quot;/&gt;&lt;property id=&quot;20307&quot; value=&quot;364&quot;/&gt;&lt;/object&gt;&lt;object type=&quot;3&quot; unique_id=&quot;10034&quot;&gt;&lt;property id=&quot;20148&quot; value=&quot;5&quot;/&gt;&lt;property id=&quot;20300&quot; value=&quot;Slide 33 - &amp;quot;ITS Performance Measures for Evaluation&amp;quot;&quot;/&gt;&lt;property id=&quot;20307&quot; value=&quot;368&quot;/&gt;&lt;/object&gt;&lt;object type=&quot;3&quot; unique_id=&quot;10035&quot;&gt;&lt;property id=&quot;20148&quot; value=&quot;5&quot;/&gt;&lt;property id=&quot;20300&quot; value=&quot;Slide 34 - &amp;quot;Evaluation Example:  Acadia National Park ITS System &amp;quot;&quot;/&gt;&lt;property id=&quot;20307&quot; value=&quot;354&quot;/&gt;&lt;/object&gt;&lt;object type=&quot;3&quot; unique_id=&quot;10036&quot;&gt;&lt;property id=&quot;20148&quot; value=&quot;5&quot;/&gt;&lt;property id=&quot;20300&quot; value=&quot;Slide 35 - &amp;quot;National ITS Architecture&amp;quot;&quot;/&gt;&lt;property id=&quot;20307&quot; value=&quot;297&quot;/&gt;&lt;/object&gt;&lt;object type=&quot;3&quot; unique_id=&quot;10037&quot;&gt;&lt;property id=&quot;20148&quot; value=&quot;5&quot;/&gt;&lt;property id=&quot;20300&quot; value=&quot;Slide 36 - &amp;quot;National ITS Architecture Use&amp;quot;&quot;/&gt;&lt;property id=&quot;20307&quot; value=&quot;301&quot;/&gt;&lt;/object&gt;&lt;object type=&quot;3&quot; unique_id=&quot;10038&quot;&gt;&lt;property id=&quot;20148&quot; value=&quot;5&quot;/&gt;&lt;property id=&quot;20300&quot; value=&quot;Slide 37 - &amp;quot;Planning ITS&amp;quot;&quot;/&gt;&lt;property id=&quot;20307&quot; value=&quot;277&quot;/&gt;&lt;/object&gt;&lt;object type=&quot;3&quot; unique_id=&quot;10039&quot;&gt;&lt;property id=&quot;20148&quot; value=&quot;5&quot;/&gt;&lt;property id=&quot;20300&quot; value=&quot;Slide 38 - &amp;quot;Examples of ITS and Careers&amp;quot;&quot;/&gt;&lt;property id=&quot;20307&quot; value=&quot;337&quot;/&gt;&lt;/object&gt;&lt;object type=&quot;3&quot; unique_id=&quot;10040&quot;&gt;&lt;property id=&quot;20148&quot; value=&quot;5&quot;/&gt;&lt;property id=&quot;20300&quot; value=&quot;Slide 39 - &amp;quot;ITS Evolution and the Future&amp;quot;&quot;/&gt;&lt;property id=&quot;20307&quot; value=&quot;274&quot;/&gt;&lt;/object&gt;&lt;object type=&quot;3&quot; unique_id=&quot;10041&quot;&gt;&lt;property id=&quot;20148&quot; value=&quot;5&quot;/&gt;&lt;property id=&quot;20300&quot; value=&quot;Slide 40 - &amp;quot;Moving Forward with ITS&amp;quot;&quot;/&gt;&lt;property id=&quot;20307&quot; value=&quot;296&quot;/&gt;&lt;/object&gt;&lt;object type=&quot;3&quot; unique_id=&quot;10042&quot;&gt;&lt;property id=&quot;20148&quot; value=&quot;5&quot;/&gt;&lt;property id=&quot;20300&quot; value=&quot;Slide 41 - &amp;quot;Case Study Purpose&amp;quot;&quot;/&gt;&lt;property id=&quot;20307&quot; value=&quot;349&quot;/&gt;&lt;/object&gt;&lt;object type=&quot;3&quot; unique_id=&quot;22132&quot;&gt;&lt;property id=&quot;20148&quot; value=&quot;5&quot;/&gt;&lt;property id=&quot;20300&quot; value=&quot;Slide 29 - &amp;quot;External Regulations&amp;quot;&quot;/&gt;&lt;property id=&quot;20307&quot; value=&quot;371&quot;/&gt;&lt;/object&gt;&lt;/object&gt;&lt;object type=&quot;8&quot; unique_id=&quot;10084&quot;&gt;&lt;/object&gt;&lt;/object&gt;&lt;/database&gt;"/>
  <p:tag name="SECTOMILLISECCONVERTED" val="1"/>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TS102895261</Template>
  <TotalTime>23904</TotalTime>
  <Words>13615</Words>
  <Application>Microsoft Office PowerPoint</Application>
  <PresentationFormat>On-screen Show (4:3)</PresentationFormat>
  <Paragraphs>1295</Paragraphs>
  <Slides>42</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Corbel</vt:lpstr>
      <vt:lpstr>Tahoma</vt:lpstr>
      <vt:lpstr>Wingdings</vt:lpstr>
      <vt:lpstr>Wingdings 2</vt:lpstr>
      <vt:lpstr>Digital Blue Tunnel 16x9</vt:lpstr>
      <vt:lpstr>Civil Design Considerations for ITS Implementations</vt:lpstr>
      <vt:lpstr>Case Study Format and Purpose</vt:lpstr>
      <vt:lpstr>Exercise Preview</vt:lpstr>
      <vt:lpstr>Exercise Activities</vt:lpstr>
      <vt:lpstr>Intelligent Transportation Systems (ITS)</vt:lpstr>
      <vt:lpstr>ITS Addresses Transportation Needs</vt:lpstr>
      <vt:lpstr>Intelligent Transportation Systems (ITS) Example</vt:lpstr>
      <vt:lpstr>Local ITS Example Instructor to modify</vt:lpstr>
      <vt:lpstr>Areas of R &amp; D</vt:lpstr>
      <vt:lpstr>Areas of R &amp; D</vt:lpstr>
      <vt:lpstr>Putting ITS Together</vt:lpstr>
      <vt:lpstr>Using Standards</vt:lpstr>
      <vt:lpstr>Systems Engineering (SE)</vt:lpstr>
      <vt:lpstr>Civil Design in the SE “V”</vt:lpstr>
      <vt:lpstr>Civil Design for ITS Deployments</vt:lpstr>
      <vt:lpstr>Typical Preconditions for ITS Projects</vt:lpstr>
      <vt:lpstr>Representative Case Study</vt:lpstr>
      <vt:lpstr>Camera Capabilities</vt:lpstr>
      <vt:lpstr>Camera Siting</vt:lpstr>
      <vt:lpstr>Plan Sheet Sample – Plan and Profile</vt:lpstr>
      <vt:lpstr>Plan Sheet Sample – Cross Section</vt:lpstr>
      <vt:lpstr>Plan Sheet Sample - Intersection</vt:lpstr>
      <vt:lpstr>Plan Sheet Sample - Interchange</vt:lpstr>
      <vt:lpstr>Power</vt:lpstr>
      <vt:lpstr>Communication</vt:lpstr>
      <vt:lpstr>Mounting Structures</vt:lpstr>
      <vt:lpstr>ITS Device Integration and Testing</vt:lpstr>
      <vt:lpstr>Other Issues</vt:lpstr>
      <vt:lpstr>Infrastructure Protection</vt:lpstr>
      <vt:lpstr>External Regulations</vt:lpstr>
      <vt:lpstr>FAA Notification  Results</vt:lpstr>
      <vt:lpstr>Coordination with Other Contractors</vt:lpstr>
      <vt:lpstr>Local ITS Example Instructor to modify</vt:lpstr>
      <vt:lpstr>Review and Approval</vt:lpstr>
      <vt:lpstr>Design Revisions</vt:lpstr>
      <vt:lpstr>Integration and Testing</vt:lpstr>
      <vt:lpstr>Evaluation </vt:lpstr>
      <vt:lpstr>ITS Performance Measures for Evaluation</vt:lpstr>
      <vt:lpstr>Moving Forward with ITS</vt:lpstr>
      <vt:lpstr>Representative Case Study</vt:lpstr>
      <vt:lpstr>Case Study Purpose</vt:lpstr>
      <vt:lpstr>Take Home Exercise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PCB ITS Case Study</dc:title>
  <dc:creator>Cliff Heise</dc:creator>
  <cp:lastModifiedBy>Azra Ghassemi</cp:lastModifiedBy>
  <cp:revision>702</cp:revision>
  <cp:lastPrinted>2015-09-28T18:07:43Z</cp:lastPrinted>
  <dcterms:created xsi:type="dcterms:W3CDTF">2013-04-12T14:38:40Z</dcterms:created>
  <dcterms:modified xsi:type="dcterms:W3CDTF">2017-03-01T21:31:18Z</dcterms:modified>
</cp:coreProperties>
</file>