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handoutMasterIdLst>
    <p:handoutMasterId r:id="rId48"/>
  </p:handoutMasterIdLst>
  <p:sldIdLst>
    <p:sldId id="256" r:id="rId2"/>
    <p:sldId id="338" r:id="rId3"/>
    <p:sldId id="446" r:id="rId4"/>
    <p:sldId id="447" r:id="rId5"/>
    <p:sldId id="448" r:id="rId6"/>
    <p:sldId id="283" r:id="rId7"/>
    <p:sldId id="347" r:id="rId8"/>
    <p:sldId id="339" r:id="rId9"/>
    <p:sldId id="396" r:id="rId10"/>
    <p:sldId id="442" r:id="rId11"/>
    <p:sldId id="426" r:id="rId12"/>
    <p:sldId id="397" r:id="rId13"/>
    <p:sldId id="398" r:id="rId14"/>
    <p:sldId id="425" r:id="rId15"/>
    <p:sldId id="365" r:id="rId16"/>
    <p:sldId id="436" r:id="rId17"/>
    <p:sldId id="383" r:id="rId18"/>
    <p:sldId id="441" r:id="rId19"/>
    <p:sldId id="428" r:id="rId20"/>
    <p:sldId id="401" r:id="rId21"/>
    <p:sldId id="382" r:id="rId22"/>
    <p:sldId id="437" r:id="rId23"/>
    <p:sldId id="430" r:id="rId24"/>
    <p:sldId id="402" r:id="rId25"/>
    <p:sldId id="449" r:id="rId26"/>
    <p:sldId id="432" r:id="rId27"/>
    <p:sldId id="422" r:id="rId28"/>
    <p:sldId id="433" r:id="rId29"/>
    <p:sldId id="440" r:id="rId30"/>
    <p:sldId id="444" r:id="rId31"/>
    <p:sldId id="445" r:id="rId32"/>
    <p:sldId id="407" r:id="rId33"/>
    <p:sldId id="414" r:id="rId34"/>
    <p:sldId id="415" r:id="rId35"/>
    <p:sldId id="416" r:id="rId36"/>
    <p:sldId id="417" r:id="rId37"/>
    <p:sldId id="418" r:id="rId38"/>
    <p:sldId id="419" r:id="rId39"/>
    <p:sldId id="420" r:id="rId40"/>
    <p:sldId id="438" r:id="rId41"/>
    <p:sldId id="439" r:id="rId42"/>
    <p:sldId id="349" r:id="rId43"/>
    <p:sldId id="411" r:id="rId44"/>
    <p:sldId id="431" r:id="rId45"/>
    <p:sldId id="408"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A. Brummond" initials="JAB" lastIdx="1" clrIdx="0"/>
  <p:cmAuthor id="1" name="Dwight Shank" initials="DS" lastIdx="20" clrIdx="1">
    <p:extLst>
      <p:ext uri="{19B8F6BF-5375-455C-9EA6-DF929625EA0E}">
        <p15:presenceInfo xmlns:p15="http://schemas.microsoft.com/office/powerpoint/2012/main" userId="9abe56fc58382804" providerId="Windows Live"/>
      </p:ext>
    </p:extLst>
  </p:cmAuthor>
  <p:cmAuthor id="2" name="Cliff Heise" initials="CDH" lastIdx="6" clrIdx="2">
    <p:extLst>
      <p:ext uri="{19B8F6BF-5375-455C-9EA6-DF929625EA0E}">
        <p15:presenceInfo xmlns:p15="http://schemas.microsoft.com/office/powerpoint/2012/main" userId="Cliff He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65718" autoAdjust="0"/>
  </p:normalViewPr>
  <p:slideViewPr>
    <p:cSldViewPr>
      <p:cViewPr varScale="1">
        <p:scale>
          <a:sx n="60" d="100"/>
          <a:sy n="60" d="100"/>
        </p:scale>
        <p:origin x="166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2746" y="43"/>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DBD8B0-ABD3-4ECE-9F5E-6B9E5A36AB00}" type="datetimeFigureOut">
              <a:rPr lang="en-US" smtClean="0"/>
              <a:t>2/24/2017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5067387-C6F7-405D-ADF9-53D63F9AF544}" type="slidenum">
              <a:rPr lang="en-US" smtClean="0"/>
              <a:t>‹#›</a:t>
            </a:fld>
            <a:endParaRPr lang="en-US"/>
          </a:p>
        </p:txBody>
      </p:sp>
    </p:spTree>
    <p:extLst>
      <p:ext uri="{BB962C8B-B14F-4D97-AF65-F5344CB8AC3E}">
        <p14:creationId xmlns:p14="http://schemas.microsoft.com/office/powerpoint/2010/main" val="9654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4820"/>
          </a:xfrm>
          <a:prstGeom prst="rect">
            <a:avLst/>
          </a:prstGeom>
        </p:spPr>
        <p:txBody>
          <a:bodyPr vert="horz" lIns="97387" tIns="48693" rIns="97387" bIns="48693" rtlCol="0"/>
          <a:lstStyle>
            <a:lvl1pPr algn="l">
              <a:defRPr sz="1300"/>
            </a:lvl1pPr>
          </a:lstStyle>
          <a:p>
            <a:pPr>
              <a:defRPr/>
            </a:pPr>
            <a:r>
              <a:rPr lang="en-US" dirty="0" smtClean="0"/>
              <a:t>SE </a:t>
            </a:r>
            <a:r>
              <a:rPr lang="en-US" dirty="0" err="1" smtClean="0"/>
              <a:t>ConOps</a:t>
            </a:r>
            <a:r>
              <a:rPr lang="en-US" dirty="0" smtClean="0"/>
              <a:t> PCB Component 1</a:t>
            </a:r>
            <a:endParaRPr lang="en-US" dirty="0"/>
          </a:p>
        </p:txBody>
      </p:sp>
      <p:sp>
        <p:nvSpPr>
          <p:cNvPr id="3" name="Date Placeholder 2"/>
          <p:cNvSpPr>
            <a:spLocks noGrp="1"/>
          </p:cNvSpPr>
          <p:nvPr>
            <p:ph type="dt" idx="1"/>
          </p:nvPr>
        </p:nvSpPr>
        <p:spPr>
          <a:xfrm>
            <a:off x="3970940" y="0"/>
            <a:ext cx="3037841" cy="464820"/>
          </a:xfrm>
          <a:prstGeom prst="rect">
            <a:avLst/>
          </a:prstGeom>
        </p:spPr>
        <p:txBody>
          <a:bodyPr vert="horz" lIns="97387" tIns="48693" rIns="97387" bIns="48693" rtlCol="0"/>
          <a:lstStyle>
            <a:lvl1pPr algn="r">
              <a:defRPr sz="1300"/>
            </a:lvl1pPr>
          </a:lstStyle>
          <a:p>
            <a:pPr>
              <a:defRPr/>
            </a:pPr>
            <a:fld id="{42E9D5BB-4321-4859-94AD-FD0F05733D51}" type="datetimeFigureOut">
              <a:rPr lang="en-US"/>
              <a:pPr>
                <a:defRPr/>
              </a:pPr>
              <a:t>2/24/2017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7387" tIns="48693" rIns="97387" bIns="48693" rtlCol="0" anchor="ctr"/>
          <a:lstStyle/>
          <a:p>
            <a:pPr lvl="0"/>
            <a:endParaRPr lang="en-US" noProof="0" smtClean="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7387" tIns="48693" rIns="97387" bIns="4869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1" cy="464820"/>
          </a:xfrm>
          <a:prstGeom prst="rect">
            <a:avLst/>
          </a:prstGeom>
        </p:spPr>
        <p:txBody>
          <a:bodyPr vert="horz" lIns="97387" tIns="48693" rIns="97387" bIns="4869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0940" y="8829967"/>
            <a:ext cx="3037841" cy="464820"/>
          </a:xfrm>
          <a:prstGeom prst="rect">
            <a:avLst/>
          </a:prstGeom>
        </p:spPr>
        <p:txBody>
          <a:bodyPr vert="horz" lIns="97387" tIns="48693" rIns="97387" bIns="48693" rtlCol="0" anchor="b"/>
          <a:lstStyle>
            <a:lvl1pPr algn="r">
              <a:defRPr sz="1300"/>
            </a:lvl1pPr>
          </a:lstStyle>
          <a:p>
            <a:pPr>
              <a:defRPr/>
            </a:pPr>
            <a:fld id="{A7AEBA62-FE96-40D5-94EA-5FB9199613F4}" type="slidenum">
              <a:rPr lang="en-US"/>
              <a:pPr>
                <a:defRPr/>
              </a:pPr>
              <a:t>‹#›</a:t>
            </a:fld>
            <a:endParaRPr lang="en-US"/>
          </a:p>
        </p:txBody>
      </p:sp>
    </p:spTree>
    <p:extLst>
      <p:ext uri="{BB962C8B-B14F-4D97-AF65-F5344CB8AC3E}">
        <p14:creationId xmlns:p14="http://schemas.microsoft.com/office/powerpoint/2010/main" val="3318035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r.slideshare.net/Franciel/georgia-navigator-5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a:t>
            </a:fld>
            <a:endParaRPr lang="en-US"/>
          </a:p>
        </p:txBody>
      </p:sp>
    </p:spTree>
    <p:extLst>
      <p:ext uri="{BB962C8B-B14F-4D97-AF65-F5344CB8AC3E}">
        <p14:creationId xmlns:p14="http://schemas.microsoft.com/office/powerpoint/2010/main" val="860360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Purpose of Slide: Emphasize the systems</a:t>
            </a:r>
            <a:r>
              <a:rPr lang="en-US" baseline="0" dirty="0" smtClean="0"/>
              <a:t> engineering approach</a:t>
            </a:r>
            <a:endParaRPr lang="en-US" dirty="0" smtClean="0"/>
          </a:p>
          <a:p>
            <a:endParaRPr lang="en-US" dirty="0" smtClean="0"/>
          </a:p>
          <a:p>
            <a:r>
              <a:rPr lang="en-US" dirty="0" smtClean="0"/>
              <a:t>Key Message: SE focuses on the whole system, not the individual parts.</a:t>
            </a:r>
          </a:p>
          <a:p>
            <a:endParaRPr lang="en-US" dirty="0" smtClean="0"/>
          </a:p>
          <a:p>
            <a:r>
              <a:rPr lang="en-US" dirty="0" smtClean="0"/>
              <a:t>Time on Chart: 2 minutes</a:t>
            </a:r>
          </a:p>
          <a:p>
            <a:endParaRPr lang="en-US" dirty="0" smtClean="0"/>
          </a:p>
          <a:p>
            <a:pPr defTabSz="948029" eaLnBrk="1" hangingPunct="1">
              <a:spcBef>
                <a:spcPct val="0"/>
              </a:spcBef>
              <a:defRPr/>
            </a:pPr>
            <a:r>
              <a:rPr lang="en-US" dirty="0" smtClean="0"/>
              <a:t>Suggested Comments:  This</a:t>
            </a:r>
            <a:r>
              <a:rPr lang="en-US" baseline="0" dirty="0" smtClean="0"/>
              <a:t> quote from Aristotle reflects what systems engineering is all about.</a:t>
            </a:r>
            <a:r>
              <a:rPr lang="en-US" dirty="0" smtClean="0"/>
              <a:t>  It </a:t>
            </a:r>
            <a:r>
              <a:rPr lang="en-US" baseline="0" dirty="0" smtClean="0"/>
              <a:t>can be applied to people working together or developing integrated systems.  In ITS there are benefits and value in sharing your information with others.</a:t>
            </a:r>
          </a:p>
          <a:p>
            <a:pPr eaLnBrk="1" hangingPunct="1">
              <a:spcBef>
                <a:spcPct val="0"/>
              </a:spcBef>
            </a:pPr>
            <a:endParaRPr lang="en-US" baseline="0" dirty="0" smtClean="0"/>
          </a:p>
          <a:p>
            <a:pPr eaLnBrk="1" hangingPunct="1">
              <a:spcBef>
                <a:spcPct val="0"/>
              </a:spcBef>
            </a:pPr>
            <a:endParaRPr lang="en-US" dirty="0" smtClean="0"/>
          </a:p>
          <a:p>
            <a:r>
              <a:rPr lang="en-US" dirty="0" smtClean="0"/>
              <a:t>Transition: </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10</a:t>
            </a:fld>
            <a:endParaRPr lang="en-US"/>
          </a:p>
        </p:txBody>
      </p:sp>
    </p:spTree>
    <p:extLst>
      <p:ext uri="{BB962C8B-B14F-4D97-AF65-F5344CB8AC3E}">
        <p14:creationId xmlns:p14="http://schemas.microsoft.com/office/powerpoint/2010/main" val="123057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Purpose </a:t>
            </a:r>
            <a:r>
              <a:rPr lang="en-US" dirty="0"/>
              <a:t>of Slide: </a:t>
            </a:r>
            <a:r>
              <a:rPr lang="en-US" dirty="0" smtClean="0"/>
              <a:t> Introduce the Systems Engineering</a:t>
            </a:r>
            <a:r>
              <a:rPr lang="en-US" baseline="0" dirty="0" smtClean="0"/>
              <a:t> </a:t>
            </a:r>
            <a:r>
              <a:rPr lang="en-US" dirty="0" smtClean="0"/>
              <a:t>lifecycle process</a:t>
            </a:r>
            <a:endParaRPr lang="en-US" dirty="0"/>
          </a:p>
          <a:p>
            <a:endParaRPr lang="en-US" dirty="0"/>
          </a:p>
          <a:p>
            <a:r>
              <a:rPr lang="en-US" dirty="0"/>
              <a:t>Key Message: </a:t>
            </a:r>
            <a:r>
              <a:rPr lang="en-US" dirty="0" smtClean="0"/>
              <a:t> This V diagram depicts the systems</a:t>
            </a:r>
            <a:r>
              <a:rPr lang="en-US" baseline="0" dirty="0" smtClean="0"/>
              <a:t> engineering </a:t>
            </a:r>
            <a:r>
              <a:rPr lang="en-US" dirty="0" smtClean="0"/>
              <a:t>lifecycle process </a:t>
            </a:r>
            <a:endParaRPr lang="en-US" dirty="0"/>
          </a:p>
          <a:p>
            <a:endParaRPr lang="en-US" dirty="0"/>
          </a:p>
          <a:p>
            <a:r>
              <a:rPr lang="en-US" dirty="0"/>
              <a:t>Time on Chart: 2 minutes</a:t>
            </a:r>
          </a:p>
          <a:p>
            <a:endParaRPr lang="en-US" dirty="0"/>
          </a:p>
          <a:p>
            <a:r>
              <a:rPr lang="en-US" dirty="0"/>
              <a:t>Suggested Comments: </a:t>
            </a:r>
            <a:r>
              <a:rPr lang="en-US" dirty="0" smtClean="0"/>
              <a:t> The V diagram depiction of the systems engineering process</a:t>
            </a:r>
            <a:r>
              <a:rPr lang="en-US" baseline="0" dirty="0" smtClean="0"/>
              <a:t> includes </a:t>
            </a:r>
            <a:r>
              <a:rPr lang="en-US" dirty="0" smtClean="0"/>
              <a:t>Project </a:t>
            </a:r>
            <a:r>
              <a:rPr lang="en-US" dirty="0"/>
              <a:t>Definition </a:t>
            </a:r>
            <a:r>
              <a:rPr lang="en-US" baseline="0" dirty="0" smtClean="0"/>
              <a:t>activities </a:t>
            </a:r>
            <a:r>
              <a:rPr lang="en-US" dirty="0" smtClean="0"/>
              <a:t>on </a:t>
            </a:r>
            <a:r>
              <a:rPr lang="en-US" dirty="0"/>
              <a:t>the </a:t>
            </a:r>
            <a:r>
              <a:rPr lang="en-US" dirty="0" smtClean="0"/>
              <a:t>left-hand </a:t>
            </a:r>
            <a:r>
              <a:rPr lang="en-US" dirty="0"/>
              <a:t>side </a:t>
            </a:r>
            <a:r>
              <a:rPr lang="en-US" dirty="0" smtClean="0"/>
              <a:t>and Project Integration and Test activities on </a:t>
            </a:r>
            <a:r>
              <a:rPr lang="en-US" dirty="0"/>
              <a:t>the </a:t>
            </a:r>
            <a:r>
              <a:rPr lang="en-US" dirty="0" smtClean="0"/>
              <a:t>right-hand side. The system concept is essentially</a:t>
            </a:r>
            <a:r>
              <a:rPr lang="en-US" baseline="0" dirty="0" smtClean="0"/>
              <a:t> decomposed into details that dictate implementation or build. The system is then composed or assembled and integrated into the system solution along with testing each component assembly.</a:t>
            </a:r>
            <a:r>
              <a:rPr lang="en-US" dirty="0" smtClean="0"/>
              <a:t>  An </a:t>
            </a:r>
            <a:r>
              <a:rPr lang="en-US" dirty="0"/>
              <a:t>important concept is that the System Testing is </a:t>
            </a:r>
            <a:r>
              <a:rPr lang="en-US" dirty="0" smtClean="0"/>
              <a:t>conducted against </a:t>
            </a:r>
            <a:r>
              <a:rPr lang="en-US" dirty="0"/>
              <a:t>the Needs and Requirements defined at the beginning of the project. </a:t>
            </a:r>
          </a:p>
          <a:p>
            <a:endParaRPr lang="en-US" dirty="0"/>
          </a:p>
          <a:p>
            <a:pPr eaLnBrk="1" hangingPunct="1">
              <a:spcBef>
                <a:spcPct val="0"/>
              </a:spcBef>
              <a:buFont typeface="Wingdings" pitchFamily="2" charset="2"/>
              <a:buNone/>
            </a:pPr>
            <a:r>
              <a:rPr lang="en-US" dirty="0"/>
              <a:t>The International Council on Systems Engineering </a:t>
            </a:r>
            <a:r>
              <a:rPr lang="en-US" dirty="0" smtClean="0"/>
              <a:t>(INCOSE) defines </a:t>
            </a:r>
            <a:r>
              <a:rPr lang="en-US" dirty="0"/>
              <a:t>Systems Engineering as “an interdisciplinary approach and means to enable the realization of successful systems. It focuses on defining customer needs and required functionality early in the development cycle, documenting requirements, then proceeding with design synthesis and system validation while considering the complete problem.” </a:t>
            </a:r>
          </a:p>
          <a:p>
            <a:pPr eaLnBrk="1" hangingPunct="1">
              <a:spcBef>
                <a:spcPct val="0"/>
              </a:spcBef>
              <a:buFont typeface="Wingdings" pitchFamily="2" charset="2"/>
              <a:buNone/>
            </a:pPr>
            <a:endParaRPr lang="en-US" dirty="0"/>
          </a:p>
          <a:p>
            <a:pPr eaLnBrk="1" hangingPunct="1">
              <a:spcBef>
                <a:spcPct val="0"/>
              </a:spcBef>
              <a:buFont typeface="Wingdings" pitchFamily="2" charset="2"/>
              <a:buNone/>
            </a:pPr>
            <a:r>
              <a:rPr lang="en-US" dirty="0"/>
              <a:t>Since it was first developed in the 1980s, the </a:t>
            </a:r>
            <a:r>
              <a:rPr lang="en-US" dirty="0" smtClean="0"/>
              <a:t>systems engineering "V</a:t>
            </a:r>
            <a:r>
              <a:rPr lang="en-US" dirty="0"/>
              <a:t>" model has been refined and applied in many different industries. </a:t>
            </a:r>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a:p>
            <a:pPr eaLnBrk="1" hangingPunct="1">
              <a:spcBef>
                <a:spcPct val="0"/>
              </a:spcBef>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11</a:t>
            </a:fld>
            <a:endParaRPr lang="en-US"/>
          </a:p>
        </p:txBody>
      </p:sp>
    </p:spTree>
    <p:extLst>
      <p:ext uri="{BB962C8B-B14F-4D97-AF65-F5344CB8AC3E}">
        <p14:creationId xmlns:p14="http://schemas.microsoft.com/office/powerpoint/2010/main" val="700754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362" y="4496886"/>
            <a:ext cx="5608320" cy="4183380"/>
          </a:xfrm>
        </p:spPr>
        <p:txBody>
          <a:bodyPr>
            <a:normAutofit/>
          </a:bodyPr>
          <a:lstStyle/>
          <a:p>
            <a:r>
              <a:rPr lang="en-US" dirty="0" smtClean="0"/>
              <a:t>Purpose </a:t>
            </a:r>
            <a:r>
              <a:rPr lang="en-US" dirty="0"/>
              <a:t>of Slide</a:t>
            </a:r>
            <a:r>
              <a:rPr lang="en-US" dirty="0" smtClean="0"/>
              <a:t>: Introduce the concept of Traceability</a:t>
            </a:r>
            <a:endParaRPr lang="en-US" dirty="0"/>
          </a:p>
          <a:p>
            <a:endParaRPr lang="en-US" dirty="0"/>
          </a:p>
          <a:p>
            <a:r>
              <a:rPr lang="en-US" dirty="0"/>
              <a:t>Key Message: Traceability is an example of cross-cutting activities in the </a:t>
            </a:r>
            <a:r>
              <a:rPr lang="en-US" dirty="0" smtClean="0"/>
              <a:t>Systems Engineering process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 concept of traceability is what holds or ties the Systems Engineering process together.  Each step in the Systems</a:t>
            </a:r>
            <a:r>
              <a:rPr lang="en-US" baseline="0" dirty="0" smtClean="0"/>
              <a:t> Engineering </a:t>
            </a:r>
            <a:r>
              <a:rPr lang="en-US" dirty="0" smtClean="0"/>
              <a:t>process is related to the previous steps and the following</a:t>
            </a:r>
            <a:r>
              <a:rPr lang="en-US" baseline="0" dirty="0" smtClean="0"/>
              <a:t> </a:t>
            </a:r>
            <a:r>
              <a:rPr lang="en-US" dirty="0" smtClean="0"/>
              <a:t>steps forming a relationship chain.  User needs trace to requirements and requirements trace to design and design traces to testing which traces back to requirements and user needs.  Traceability relates</a:t>
            </a:r>
            <a:r>
              <a:rPr lang="en-US" baseline="0" dirty="0" smtClean="0"/>
              <a:t> the system that is built to the needs and requirements that initiated its development. </a:t>
            </a:r>
          </a:p>
          <a:p>
            <a:pPr eaLnBrk="1" hangingPunct="1">
              <a:spcBef>
                <a:spcPct val="0"/>
              </a:spcBef>
            </a:pPr>
            <a:endParaRPr lang="en-US" dirty="0" smtClean="0"/>
          </a:p>
          <a:p>
            <a:pPr eaLnBrk="1" hangingPunct="1">
              <a:spcBef>
                <a:spcPct val="0"/>
              </a:spcBef>
            </a:pPr>
            <a:r>
              <a:rPr lang="en-US" dirty="0" smtClean="0"/>
              <a:t>Think about our food delivery system in the United States.  Why is it important to know where our food comes from, what factories are used to process it? This is the same idea for system traceability.</a:t>
            </a:r>
          </a:p>
          <a:p>
            <a:pPr eaLnBrk="1" hangingPunct="1">
              <a:spcBef>
                <a:spcPct val="0"/>
              </a:spcBef>
            </a:pPr>
            <a:endParaRPr lang="en-US" dirty="0"/>
          </a:p>
          <a:p>
            <a:r>
              <a:rPr lang="en-US" smtClean="0"/>
              <a:t>Graphic</a:t>
            </a:r>
            <a:r>
              <a:rPr lang="en-US" dirty="0" smtClean="0"/>
              <a:t>:</a:t>
            </a:r>
            <a:r>
              <a:rPr lang="en-US" baseline="0" dirty="0" smtClean="0"/>
              <a:t>  </a:t>
            </a:r>
            <a:r>
              <a:rPr lang="en-US" dirty="0" smtClean="0"/>
              <a:t>Graphic courtesy of the Centers for Disease Control and Prevention, </a:t>
            </a:r>
            <a:r>
              <a:rPr lang="en-US" baseline="0" dirty="0" smtClean="0"/>
              <a:t>http://harvestpublicmedia.org/article/1463/struggle-trace-produce-farm-table/5</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12</a:t>
            </a:fld>
            <a:endParaRPr lang="en-US"/>
          </a:p>
        </p:txBody>
      </p:sp>
    </p:spTree>
    <p:extLst>
      <p:ext uri="{BB962C8B-B14F-4D97-AF65-F5344CB8AC3E}">
        <p14:creationId xmlns:p14="http://schemas.microsoft.com/office/powerpoint/2010/main" val="306542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a:p>
            <a:r>
              <a:rPr lang="en-US" dirty="0"/>
              <a:t>Purpose of Slide: </a:t>
            </a:r>
            <a:r>
              <a:rPr lang="en-US" dirty="0" smtClean="0"/>
              <a:t>Introduce another very important concept about pushing technology decisions as close to implementation as possible.</a:t>
            </a:r>
            <a:endParaRPr lang="en-US" dirty="0"/>
          </a:p>
          <a:p>
            <a:endParaRPr lang="en-US" dirty="0"/>
          </a:p>
          <a:p>
            <a:r>
              <a:rPr lang="en-US" dirty="0"/>
              <a:t>Key Message: </a:t>
            </a:r>
            <a:r>
              <a:rPr lang="en-US" dirty="0" smtClean="0"/>
              <a:t> Due to the changing nature of technology, it is important to make technology decisions as close to system implementation as possible</a:t>
            </a:r>
            <a:endParaRPr lang="en-US" dirty="0"/>
          </a:p>
          <a:p>
            <a:endParaRPr lang="en-US" dirty="0"/>
          </a:p>
          <a:p>
            <a:r>
              <a:rPr lang="en-US" dirty="0"/>
              <a:t>Time on Chart: 2 minutes</a:t>
            </a:r>
          </a:p>
          <a:p>
            <a:endParaRPr lang="en-US" dirty="0"/>
          </a:p>
          <a:p>
            <a:pPr eaLnBrk="1" hangingPunct="1">
              <a:spcBef>
                <a:spcPct val="0"/>
              </a:spcBef>
            </a:pPr>
            <a:r>
              <a:rPr lang="en-US" dirty="0"/>
              <a:t>Suggested </a:t>
            </a:r>
            <a:r>
              <a:rPr lang="en-US" dirty="0" smtClean="0"/>
              <a:t>Comments:</a:t>
            </a:r>
            <a:r>
              <a:rPr lang="en-US" baseline="0" dirty="0" smtClean="0"/>
              <a:t> Another </a:t>
            </a:r>
            <a:r>
              <a:rPr lang="en-US" dirty="0" smtClean="0"/>
              <a:t>key concept </a:t>
            </a:r>
            <a:r>
              <a:rPr lang="en-US" dirty="0"/>
              <a:t>that </a:t>
            </a:r>
            <a:r>
              <a:rPr lang="en-US" dirty="0" smtClean="0"/>
              <a:t>is central </a:t>
            </a:r>
            <a:r>
              <a:rPr lang="en-US" dirty="0"/>
              <a:t>to </a:t>
            </a:r>
            <a:r>
              <a:rPr lang="en-US" dirty="0" smtClean="0"/>
              <a:t>Systems Engineering</a:t>
            </a:r>
            <a:r>
              <a:rPr lang="en-US" baseline="0" dirty="0" smtClean="0"/>
              <a:t> involves technology choices</a:t>
            </a:r>
            <a:r>
              <a:rPr lang="en-US" dirty="0" smtClean="0"/>
              <a:t>.</a:t>
            </a:r>
          </a:p>
          <a:p>
            <a:pPr eaLnBrk="1" hangingPunct="1">
              <a:spcBef>
                <a:spcPct val="0"/>
              </a:spcBef>
            </a:pPr>
            <a:endParaRPr lang="en-US" dirty="0"/>
          </a:p>
          <a:p>
            <a:pPr eaLnBrk="1" hangingPunct="1">
              <a:spcBef>
                <a:spcPct val="0"/>
              </a:spcBef>
            </a:pPr>
            <a:r>
              <a:rPr lang="en-US" dirty="0" smtClean="0"/>
              <a:t>Technology, including hardware, software and communications, is constantly evolving. In order to best manage these changes, it </a:t>
            </a:r>
            <a:r>
              <a:rPr lang="en-US" dirty="0"/>
              <a:t>is important to make technology decisions as close to system implementation as </a:t>
            </a:r>
            <a:r>
              <a:rPr lang="en-US" dirty="0" smtClean="0"/>
              <a:t>possible.</a:t>
            </a:r>
          </a:p>
          <a:p>
            <a:pPr eaLnBrk="1" hangingPunct="1">
              <a:spcBef>
                <a:spcPct val="0"/>
              </a:spcBef>
            </a:pPr>
            <a:endParaRPr lang="en-US" dirty="0"/>
          </a:p>
          <a:p>
            <a:pPr eaLnBrk="1" hangingPunct="1">
              <a:spcBef>
                <a:spcPct val="0"/>
              </a:spcBef>
            </a:pPr>
            <a:r>
              <a:rPr lang="en-US" dirty="0" smtClean="0"/>
              <a:t>Avoid specifying products in the SE documentation, instead be general, abstract, functional and high-level but with enough specificity to bound subsequent desired technology choices that meet user needs and requirements.</a:t>
            </a:r>
            <a:endParaRPr lang="en-US" dirty="0"/>
          </a:p>
          <a:p>
            <a:pPr eaLnBrk="1" hangingPunct="1">
              <a:spcBef>
                <a:spcPct val="0"/>
              </a:spcBef>
            </a:pP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13</a:t>
            </a:fld>
            <a:endParaRPr lang="en-US"/>
          </a:p>
        </p:txBody>
      </p:sp>
    </p:spTree>
    <p:extLst>
      <p:ext uri="{BB962C8B-B14F-4D97-AF65-F5344CB8AC3E}">
        <p14:creationId xmlns:p14="http://schemas.microsoft.com/office/powerpoint/2010/main" val="91599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 Explain content of a specification for an ITS project</a:t>
            </a:r>
            <a:endParaRPr lang="en-US" dirty="0"/>
          </a:p>
          <a:p>
            <a:endParaRPr lang="en-US" dirty="0"/>
          </a:p>
          <a:p>
            <a:r>
              <a:rPr lang="en-US" dirty="0"/>
              <a:t>Key Message: </a:t>
            </a:r>
            <a:r>
              <a:rPr lang="en-US" dirty="0" smtClean="0"/>
              <a:t> The Specification is critical to defining the desired project requirements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Many ITS projects will need to be procured from entities outside the owning agency.  A specification is typically the document that contains the various pieces of the Systems</a:t>
            </a:r>
            <a:r>
              <a:rPr lang="en-US" baseline="0" dirty="0" smtClean="0"/>
              <a:t> Engineering </a:t>
            </a:r>
            <a:r>
              <a:rPr lang="en-US" dirty="0" smtClean="0"/>
              <a:t>process used in procuring a system.  These pieces include the user needs, requirements and design constraints, enough information to give someone an idea of what type of system is required.</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14</a:t>
            </a:fld>
            <a:endParaRPr lang="en-US"/>
          </a:p>
        </p:txBody>
      </p:sp>
    </p:spTree>
    <p:extLst>
      <p:ext uri="{BB962C8B-B14F-4D97-AF65-F5344CB8AC3E}">
        <p14:creationId xmlns:p14="http://schemas.microsoft.com/office/powerpoint/2010/main" val="3065425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15</a:t>
            </a:fld>
            <a:endParaRPr lang="en-US" smtClean="0"/>
          </a:p>
        </p:txBody>
      </p:sp>
      <p:sp>
        <p:nvSpPr>
          <p:cNvPr id="41990" name="Rectangle 2"/>
          <p:cNvSpPr>
            <a:spLocks noGrp="1" noRot="1" noChangeAspect="1" noChangeArrowheads="1" noTextEdit="1"/>
          </p:cNvSpPr>
          <p:nvPr>
            <p:ph type="sldImg"/>
          </p:nvPr>
        </p:nvSpPr>
        <p:spPr bwMode="auto">
          <a:xfrm>
            <a:off x="1190625" y="704850"/>
            <a:ext cx="4629150"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8" y="4415791"/>
            <a:ext cx="5686213" cy="4180152"/>
          </a:xfrm>
          <a:noFill/>
        </p:spPr>
        <p:txBody>
          <a:bodyPr wrap="square" numCol="1" anchor="t" anchorCtr="0" compatLnSpc="1">
            <a:prstTxWarp prst="textNoShape">
              <a:avLst/>
            </a:prstTxWarp>
            <a:normAutofit fontScale="85000" lnSpcReduction="10000"/>
          </a:bodyPr>
          <a:lstStyle/>
          <a:p>
            <a:r>
              <a:rPr lang="en-US" dirty="0" smtClean="0"/>
              <a:t>Purpose of Slide: Introduce</a:t>
            </a:r>
            <a:r>
              <a:rPr lang="en-US" baseline="0" dirty="0" smtClean="0"/>
              <a:t> setting the reality of the situation for your system concept</a:t>
            </a:r>
            <a:endParaRPr lang="en-US" dirty="0" smtClean="0"/>
          </a:p>
          <a:p>
            <a:endParaRPr lang="en-US" dirty="0" smtClean="0"/>
          </a:p>
          <a:p>
            <a:r>
              <a:rPr lang="en-US" dirty="0" smtClean="0"/>
              <a:t>Key Message: ITS projects are</a:t>
            </a:r>
            <a:r>
              <a:rPr lang="en-US" baseline="0" dirty="0" smtClean="0"/>
              <a:t> frequently developed in an</a:t>
            </a:r>
            <a:r>
              <a:rPr lang="en-US" dirty="0" smtClean="0"/>
              <a:t> environment that already contains other transportation infrastructure</a:t>
            </a:r>
          </a:p>
          <a:p>
            <a:endParaRPr lang="en-US" dirty="0" smtClean="0"/>
          </a:p>
          <a:p>
            <a:r>
              <a:rPr lang="en-US" dirty="0" smtClean="0"/>
              <a:t>Time on Chart: 1 minute</a:t>
            </a:r>
          </a:p>
          <a:p>
            <a:endParaRPr lang="en-US" dirty="0" smtClean="0"/>
          </a:p>
          <a:p>
            <a:pPr eaLnBrk="1" hangingPunct="1">
              <a:spcBef>
                <a:spcPct val="0"/>
              </a:spcBef>
              <a:buFont typeface="Wingdings" pitchFamily="2" charset="2"/>
              <a:buNone/>
            </a:pPr>
            <a:r>
              <a:rPr lang="en-US" dirty="0" smtClean="0"/>
              <a:t>Suggested Comments: Almost all ITS deployments take place along existing roadways.  </a:t>
            </a:r>
            <a:r>
              <a:rPr lang="en-US" baseline="0" dirty="0" smtClean="0"/>
              <a:t> In the unusual case of new roadways, ITS will commonly be part of the design and the roadways are</a:t>
            </a:r>
            <a:r>
              <a:rPr lang="en-US" dirty="0" smtClean="0"/>
              <a:t> typically in locations with extensive ITS infrastructure.  In either case, the ITS will not be developed in isolation, but will be</a:t>
            </a:r>
            <a:r>
              <a:rPr lang="en-US" baseline="0" dirty="0" smtClean="0"/>
              <a:t> integrated with existing infrastructure.  For most ITS, existing plan sets will exist prior to the project based on either roadway construction or prior ITS implementations.  In some cases, the plans will be available in electronic format suitable for modification using CAD systems.  In other cases, the electronic versions of existing plans are limited to unmodifiable scans of full-sized paper plan sheets with hand-written red line revisions.  Plans in both modifiable electronic format and plotted paper format will be required.</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Legacy systems are defined as those systems that preceded the currently envisioned system and can be either replaced by the envisioned system or the envisioned system must interface with it.  Legacy systems may not have a nice clean, documented interface and/or functional descriptions.</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endParaRPr lang="en-US" dirty="0" smtClean="0"/>
          </a:p>
          <a:p>
            <a:r>
              <a:rPr lang="en-US" dirty="0" smtClean="0"/>
              <a:t>Transition:</a:t>
            </a:r>
            <a:r>
              <a:rPr lang="en-US" baseline="0" dirty="0" smtClean="0"/>
              <a:t>.</a:t>
            </a:r>
            <a:endParaRPr lang="en-US" dirty="0" smtClean="0"/>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592248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Show that the Concept of Operations is the initial activity</a:t>
            </a:r>
            <a:r>
              <a:rPr lang="en-US" baseline="0" dirty="0" smtClean="0"/>
              <a:t> in</a:t>
            </a:r>
            <a:r>
              <a:rPr lang="en-US" dirty="0" smtClean="0"/>
              <a:t> the SE V process</a:t>
            </a:r>
            <a:endParaRPr lang="en-US" dirty="0"/>
          </a:p>
          <a:p>
            <a:endParaRPr lang="en-US" dirty="0"/>
          </a:p>
          <a:p>
            <a:r>
              <a:rPr lang="en-US" dirty="0"/>
              <a:t>Key Message: </a:t>
            </a:r>
            <a:r>
              <a:rPr lang="en-US" dirty="0" smtClean="0"/>
              <a:t> Project definition starts with the </a:t>
            </a:r>
            <a:r>
              <a:rPr lang="en-US" dirty="0" err="1" smtClean="0"/>
              <a:t>ConOps</a:t>
            </a:r>
            <a:endParaRPr lang="en-US" dirty="0"/>
          </a:p>
          <a:p>
            <a:endParaRPr lang="en-US" dirty="0"/>
          </a:p>
          <a:p>
            <a:r>
              <a:rPr lang="en-US" dirty="0"/>
              <a:t>Time on Chart: 2 minutes</a:t>
            </a:r>
          </a:p>
          <a:p>
            <a:endParaRPr lang="en-US" dirty="0"/>
          </a:p>
          <a:p>
            <a:pPr eaLnBrk="1" hangingPunct="1">
              <a:spcBef>
                <a:spcPct val="0"/>
              </a:spcBef>
            </a:pPr>
            <a:r>
              <a:rPr lang="en-US" dirty="0"/>
              <a:t>Suggested Comments:  The Concept of Operations represents the </a:t>
            </a:r>
            <a:r>
              <a:rPr lang="en-US" dirty="0" smtClean="0"/>
              <a:t>initial definition </a:t>
            </a:r>
            <a:r>
              <a:rPr lang="en-US" dirty="0"/>
              <a:t>of a project.  The Concept of </a:t>
            </a:r>
            <a:r>
              <a:rPr lang="en-US" dirty="0" smtClean="0"/>
              <a:t>Operations takes into account previous concept studies and the needs of the stakeholders.  It leads to the next step in the SE process, the requirements and system architecture.</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pPr eaLnBrk="1" hangingPunct="1">
              <a:spcBef>
                <a:spcPct val="0"/>
              </a:spcBef>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16</a:t>
            </a:fld>
            <a:endParaRPr lang="en-US"/>
          </a:p>
        </p:txBody>
      </p:sp>
    </p:spTree>
    <p:extLst>
      <p:ext uri="{BB962C8B-B14F-4D97-AF65-F5344CB8AC3E}">
        <p14:creationId xmlns:p14="http://schemas.microsoft.com/office/powerpoint/2010/main" val="70075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smtClean="0"/>
              <a:t>Introduce the </a:t>
            </a:r>
            <a:r>
              <a:rPr lang="en-US" dirty="0" err="1" smtClean="0"/>
              <a:t>ConOps</a:t>
            </a:r>
            <a:endParaRPr lang="en-US" dirty="0"/>
          </a:p>
          <a:p>
            <a:endParaRPr lang="en-US" dirty="0"/>
          </a:p>
          <a:p>
            <a:r>
              <a:rPr lang="en-US" dirty="0"/>
              <a:t>Key Message: </a:t>
            </a:r>
            <a:r>
              <a:rPr lang="en-US" dirty="0" smtClean="0"/>
              <a:t>The </a:t>
            </a:r>
            <a:r>
              <a:rPr lang="en-US" dirty="0" err="1" smtClean="0"/>
              <a:t>ConOps</a:t>
            </a:r>
            <a:r>
              <a:rPr lang="en-US" dirty="0" smtClean="0"/>
              <a:t> is written for the users of the system in their language.</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Note the word “Users” being underlined in addition to the term “user needs”.  The users of the system are a subset of the stakeholders</a:t>
            </a:r>
            <a:r>
              <a:rPr lang="en-US" baseline="0" dirty="0" smtClean="0"/>
              <a:t> of the system.  </a:t>
            </a:r>
            <a:r>
              <a:rPr lang="en-US" dirty="0" smtClean="0"/>
              <a:t>The </a:t>
            </a:r>
            <a:r>
              <a:rPr lang="en-US" dirty="0" err="1" smtClean="0"/>
              <a:t>ConOps</a:t>
            </a:r>
            <a:r>
              <a:rPr lang="en-US" dirty="0" smtClean="0"/>
              <a:t> is all about the users.  It will define the user needs, which must be met by the project in order for the project to be successful.  The user needs must come from the users or stakeholders and must be understandable by everyone involved in the project.</a:t>
            </a:r>
          </a:p>
          <a:p>
            <a:pPr eaLnBrk="1" hangingPunct="1">
              <a:spcBef>
                <a:spcPct val="0"/>
              </a:spcBef>
            </a:pPr>
            <a:endParaRPr lang="en-US" dirty="0"/>
          </a:p>
          <a:p>
            <a:pPr eaLnBrk="1" hangingPunct="1">
              <a:spcBef>
                <a:spcPct val="0"/>
              </a:spcBef>
            </a:pPr>
            <a:r>
              <a:rPr lang="en-US" dirty="0"/>
              <a:t>What is most important to understand about a </a:t>
            </a:r>
            <a:r>
              <a:rPr lang="en-US" dirty="0" err="1"/>
              <a:t>ConOps</a:t>
            </a:r>
            <a:r>
              <a:rPr lang="en-US" dirty="0"/>
              <a:t>? </a:t>
            </a:r>
            <a:r>
              <a:rPr lang="en-US" dirty="0" smtClean="0"/>
              <a:t> Capturing the correct user needs. </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17</a:t>
            </a:fld>
            <a:endParaRPr lang="en-US"/>
          </a:p>
        </p:txBody>
      </p:sp>
    </p:spTree>
    <p:extLst>
      <p:ext uri="{BB962C8B-B14F-4D97-AF65-F5344CB8AC3E}">
        <p14:creationId xmlns:p14="http://schemas.microsoft.com/office/powerpoint/2010/main" val="201400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Purpose of Slide: Illustrate and contrast</a:t>
            </a:r>
            <a:r>
              <a:rPr lang="en-US" baseline="0" dirty="0" smtClean="0"/>
              <a:t> the different perspectives of project expectations.</a:t>
            </a:r>
            <a:endParaRPr lang="en-US" dirty="0" smtClean="0"/>
          </a:p>
          <a:p>
            <a:endParaRPr lang="en-US" dirty="0" smtClean="0"/>
          </a:p>
          <a:p>
            <a:r>
              <a:rPr lang="en-US" dirty="0" smtClean="0"/>
              <a:t>Key Message: Make sure</a:t>
            </a:r>
            <a:r>
              <a:rPr lang="en-US" baseline="0" dirty="0" smtClean="0"/>
              <a:t>  you know what the user/customer expects and needs.</a:t>
            </a:r>
            <a:endParaRPr lang="en-US" dirty="0" smtClean="0"/>
          </a:p>
          <a:p>
            <a:endParaRPr lang="en-US" dirty="0" smtClean="0"/>
          </a:p>
          <a:p>
            <a:r>
              <a:rPr lang="en-US" dirty="0" smtClean="0"/>
              <a:t>Time on Chart: 2 minutes</a:t>
            </a:r>
          </a:p>
          <a:p>
            <a:endParaRPr lang="en-US" dirty="0" smtClean="0"/>
          </a:p>
          <a:p>
            <a:pPr eaLnBrk="1" hangingPunct="1">
              <a:spcBef>
                <a:spcPct val="0"/>
              </a:spcBef>
            </a:pPr>
            <a:r>
              <a:rPr lang="en-US" dirty="0" smtClean="0"/>
              <a:t>Suggested Comments:  Walk through this example</a:t>
            </a:r>
            <a:r>
              <a:rPr lang="en-US" baseline="0" dirty="0" smtClean="0"/>
              <a:t> providing differing expectations of a project from perspectives of different people involved in stages of the project.  Point out that the last graphic is what the customer really needed.  The Concept of Operations is critical for getting the project off to the right start by capturing the user needs.</a:t>
            </a:r>
          </a:p>
          <a:p>
            <a:pPr eaLnBrk="1" hangingPunct="1">
              <a:spcBef>
                <a:spcPct val="0"/>
              </a:spcBef>
            </a:pPr>
            <a:endParaRPr lang="en-US" baseline="0" dirty="0" smtClean="0"/>
          </a:p>
          <a:p>
            <a:pPr eaLnBrk="1" hangingPunct="1">
              <a:spcBef>
                <a:spcPct val="0"/>
              </a:spcBef>
            </a:pPr>
            <a:r>
              <a:rPr lang="en-US" baseline="0" dirty="0" smtClean="0"/>
              <a:t>-   How the customer explained it: customers sometimes are challenged to explain what they need.</a:t>
            </a:r>
          </a:p>
          <a:p>
            <a:pPr marL="179226" indent="-179226" eaLnBrk="1" hangingPunct="1">
              <a:spcBef>
                <a:spcPct val="0"/>
              </a:spcBef>
              <a:buFontTx/>
              <a:buChar char="-"/>
            </a:pPr>
            <a:r>
              <a:rPr lang="en-US" dirty="0" smtClean="0"/>
              <a:t>How the project leader understood</a:t>
            </a:r>
            <a:r>
              <a:rPr lang="en-US" baseline="0" dirty="0" smtClean="0"/>
              <a:t> it: project leaders may not understand the nuances of how a system or project is put together.</a:t>
            </a:r>
          </a:p>
          <a:p>
            <a:pPr marL="179226" indent="-179226" eaLnBrk="1" hangingPunct="1">
              <a:spcBef>
                <a:spcPct val="0"/>
              </a:spcBef>
              <a:buFontTx/>
              <a:buChar char="-"/>
            </a:pPr>
            <a:r>
              <a:rPr lang="en-US" baseline="0" dirty="0" smtClean="0"/>
              <a:t>How the analyst designed it: design undertaken without requirements can lead to systems that are impossible to implement</a:t>
            </a:r>
          </a:p>
          <a:p>
            <a:pPr marL="179226" indent="-179226" eaLnBrk="1" hangingPunct="1">
              <a:spcBef>
                <a:spcPct val="0"/>
              </a:spcBef>
              <a:buFontTx/>
              <a:buChar char="-"/>
            </a:pPr>
            <a:r>
              <a:rPr lang="en-US" baseline="0" dirty="0" smtClean="0"/>
              <a:t>How the programmer wrote it: software really needs a firm grasp of the vision for a project.</a:t>
            </a:r>
          </a:p>
          <a:p>
            <a:pPr marL="179226" indent="-179226" eaLnBrk="1" hangingPunct="1">
              <a:spcBef>
                <a:spcPct val="0"/>
              </a:spcBef>
              <a:buFontTx/>
              <a:buChar char="-"/>
            </a:pPr>
            <a:r>
              <a:rPr lang="en-US" baseline="0" dirty="0" smtClean="0"/>
              <a:t>How the business consultant described it: we’ve all heard salesmen build something up bigger than it needs to be.</a:t>
            </a:r>
          </a:p>
          <a:p>
            <a:pPr marL="179226" indent="-179226" eaLnBrk="1" hangingPunct="1">
              <a:spcBef>
                <a:spcPct val="0"/>
              </a:spcBef>
              <a:buFontTx/>
              <a:buChar char="-"/>
            </a:pPr>
            <a:r>
              <a:rPr lang="en-US" baseline="0" dirty="0" smtClean="0"/>
              <a:t>How the project was documented: project documentation is vital to a project or systems longevity; after it’s built, there needs to be an explanation of how it was done.</a:t>
            </a:r>
          </a:p>
          <a:p>
            <a:pPr marL="179226" indent="-179226" eaLnBrk="1" hangingPunct="1">
              <a:spcBef>
                <a:spcPct val="0"/>
              </a:spcBef>
              <a:buFontTx/>
              <a:buChar char="-"/>
            </a:pPr>
            <a:r>
              <a:rPr lang="en-US" baseline="0" dirty="0" smtClean="0"/>
              <a:t>What operations installed: it works but was it what the customer asked for?</a:t>
            </a:r>
          </a:p>
          <a:p>
            <a:pPr marL="179226" indent="-179226" eaLnBrk="1" hangingPunct="1">
              <a:spcBef>
                <a:spcPct val="0"/>
              </a:spcBef>
              <a:buFontTx/>
              <a:buChar char="-"/>
            </a:pPr>
            <a:r>
              <a:rPr lang="en-US" baseline="0" dirty="0" smtClean="0"/>
              <a:t>How the customer was billed: cost/budget is an important part of the project/system criteria and needs to be understood at the outset</a:t>
            </a:r>
          </a:p>
          <a:p>
            <a:pPr marL="179226" indent="-179226" eaLnBrk="1" hangingPunct="1">
              <a:spcBef>
                <a:spcPct val="0"/>
              </a:spcBef>
              <a:buFontTx/>
              <a:buChar char="-"/>
            </a:pPr>
            <a:r>
              <a:rPr lang="en-US" baseline="0" dirty="0" smtClean="0"/>
              <a:t>How it was supported: customer service often leaves the longest lasting impression on a customer</a:t>
            </a:r>
          </a:p>
          <a:p>
            <a:pPr marL="179226" indent="-179226" eaLnBrk="1" hangingPunct="1">
              <a:spcBef>
                <a:spcPct val="0"/>
              </a:spcBef>
              <a:buFontTx/>
              <a:buChar char="-"/>
            </a:pPr>
            <a:r>
              <a:rPr lang="en-US" baseline="0" dirty="0" smtClean="0"/>
              <a:t>What the customer really needed: You can see that it is important that everyone, including the customer must be able to a articulate and understand the customer/user needs</a:t>
            </a:r>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18</a:t>
            </a:fld>
            <a:endParaRPr lang="en-US"/>
          </a:p>
        </p:txBody>
      </p:sp>
    </p:spTree>
    <p:extLst>
      <p:ext uri="{BB962C8B-B14F-4D97-AF65-F5344CB8AC3E}">
        <p14:creationId xmlns:p14="http://schemas.microsoft.com/office/powerpoint/2010/main" val="131052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7"/>
          <p:cNvSpPr>
            <a:spLocks noGrp="1" noChangeArrowheads="1"/>
          </p:cNvSpPr>
          <p:nvPr>
            <p:ph type="sldNum" sz="quarter" idx="5"/>
          </p:nvPr>
        </p:nvSpPr>
        <p:spPr>
          <a:noFill/>
        </p:spPr>
        <p:txBody>
          <a:bodyPr/>
          <a:lstStyle/>
          <a:p>
            <a:pPr defTabSz="972385"/>
            <a:fld id="{9B499C75-067B-4632-95EF-79BCE0F82932}" type="slidenum">
              <a:rPr lang="en-US" smtClean="0"/>
              <a:pPr defTabSz="972385"/>
              <a:t>19</a:t>
            </a:fld>
            <a:endParaRPr lang="en-US" dirty="0" smtClean="0"/>
          </a:p>
        </p:txBody>
      </p:sp>
      <p:sp>
        <p:nvSpPr>
          <p:cNvPr id="70662" name="Rectangle 2"/>
          <p:cNvSpPr>
            <a:spLocks noGrp="1" noRot="1" noChangeAspect="1" noChangeArrowheads="1" noTextEdit="1"/>
          </p:cNvSpPr>
          <p:nvPr>
            <p:ph type="sldImg"/>
          </p:nvPr>
        </p:nvSpPr>
        <p:spPr>
          <a:xfrm>
            <a:off x="1135063" y="687388"/>
            <a:ext cx="4679950" cy="3511550"/>
          </a:xfrm>
          <a:ln/>
        </p:spPr>
      </p:sp>
      <p:sp>
        <p:nvSpPr>
          <p:cNvPr id="70663" name="Rectangle 3"/>
          <p:cNvSpPr>
            <a:spLocks noGrp="1" noChangeArrowheads="1"/>
          </p:cNvSpPr>
          <p:nvPr>
            <p:ph type="body" idx="1"/>
          </p:nvPr>
        </p:nvSpPr>
        <p:spPr>
          <a:xfrm>
            <a:off x="611586" y="4428395"/>
            <a:ext cx="5805488" cy="4197827"/>
          </a:xfrm>
          <a:noFill/>
          <a:ln/>
        </p:spPr>
        <p:txBody>
          <a:bodyPr/>
          <a:lstStyle/>
          <a:p>
            <a:r>
              <a:rPr lang="en-US" dirty="0"/>
              <a:t>Purpose of Slide: </a:t>
            </a:r>
            <a:r>
              <a:rPr lang="en-US" dirty="0" smtClean="0"/>
              <a:t>Purpose of </a:t>
            </a:r>
            <a:r>
              <a:rPr lang="en-US" dirty="0" err="1" smtClean="0"/>
              <a:t>ConOps</a:t>
            </a:r>
            <a:endParaRPr lang="en-US" dirty="0"/>
          </a:p>
          <a:p>
            <a:endParaRPr lang="en-US" dirty="0"/>
          </a:p>
          <a:p>
            <a:r>
              <a:rPr lang="en-US" dirty="0"/>
              <a:t>Key Message</a:t>
            </a:r>
            <a:r>
              <a:rPr lang="en-US" b="0" dirty="0"/>
              <a:t>: The concept of operations should convey a high-level operational view of the project in layman’s terms.</a:t>
            </a:r>
          </a:p>
          <a:p>
            <a:endParaRPr lang="en-US" b="0" dirty="0"/>
          </a:p>
          <a:p>
            <a:r>
              <a:rPr lang="en-US" dirty="0"/>
              <a:t>Time on Chart: 2 minutes</a:t>
            </a:r>
          </a:p>
          <a:p>
            <a:endParaRPr lang="en-US" dirty="0"/>
          </a:p>
          <a:p>
            <a:pPr eaLnBrk="1" hangingPunct="1">
              <a:spcBef>
                <a:spcPct val="0"/>
              </a:spcBef>
            </a:pPr>
            <a:r>
              <a:rPr lang="en-US" dirty="0"/>
              <a:t>Suggested Comments:  </a:t>
            </a:r>
            <a:r>
              <a:rPr lang="en-US" dirty="0" smtClean="0"/>
              <a:t>Key word here is “agreement”, all of the sub bullets must be defined and everyone must be in agreement that the proposed system will be defined to meet this content in the </a:t>
            </a:r>
            <a:r>
              <a:rPr lang="en-US" dirty="0" err="1" smtClean="0"/>
              <a:t>ConOps</a:t>
            </a:r>
            <a:r>
              <a:rPr lang="en-US" dirty="0" smtClean="0"/>
              <a:t>.</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pPr eaLnBrk="1" hangingPunct="1"/>
            <a:endParaRPr lang="en-US" b="1" dirty="0" smtClean="0"/>
          </a:p>
          <a:p>
            <a:pPr eaLnBrk="1" hangingPunct="1"/>
            <a:endParaRPr lang="en-US" dirty="0" smtClean="0"/>
          </a:p>
        </p:txBody>
      </p:sp>
    </p:spTree>
    <p:extLst>
      <p:ext uri="{BB962C8B-B14F-4D97-AF65-F5344CB8AC3E}">
        <p14:creationId xmlns:p14="http://schemas.microsoft.com/office/powerpoint/2010/main" val="145417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Purpose of Slide: Introduce</a:t>
            </a:r>
            <a:r>
              <a:rPr lang="en-US" baseline="0" dirty="0" smtClean="0"/>
              <a:t> purpose of the case study.</a:t>
            </a:r>
            <a:endParaRPr lang="en-US" dirty="0" smtClean="0"/>
          </a:p>
          <a:p>
            <a:endParaRPr lang="en-US" dirty="0" smtClean="0"/>
          </a:p>
          <a:p>
            <a:r>
              <a:rPr lang="en-US" dirty="0" smtClean="0"/>
              <a:t>Key Message: This case study</a:t>
            </a:r>
            <a:r>
              <a:rPr lang="en-US" baseline="0" dirty="0" smtClean="0"/>
              <a:t> provides an overview of Concept of Operations development in the context of a Systems Engineering process. </a:t>
            </a:r>
            <a:endParaRPr lang="en-US" dirty="0" smtClean="0"/>
          </a:p>
          <a:p>
            <a:endParaRPr lang="en-US" dirty="0" smtClean="0"/>
          </a:p>
          <a:p>
            <a:r>
              <a:rPr lang="en-US" dirty="0" smtClean="0"/>
              <a:t>Time on Chart: 1 minute</a:t>
            </a:r>
          </a:p>
          <a:p>
            <a:endParaRPr lang="en-US" dirty="0" smtClean="0"/>
          </a:p>
          <a:p>
            <a:r>
              <a:rPr lang="en-US" dirty="0" smtClean="0"/>
              <a:t>Suggested Comments: This case study will introduce you to developing a Concept of Operations, </a:t>
            </a:r>
            <a:r>
              <a:rPr lang="en-US" dirty="0" err="1" smtClean="0"/>
              <a:t>ConOps</a:t>
            </a:r>
            <a:r>
              <a:rPr lang="en-US" dirty="0" smtClean="0"/>
              <a:t> for short,</a:t>
            </a:r>
            <a:r>
              <a:rPr lang="en-US" baseline="0" dirty="0" smtClean="0"/>
              <a:t> to support</a:t>
            </a:r>
            <a:r>
              <a:rPr lang="en-US" dirty="0" smtClean="0"/>
              <a:t> Intelligent</a:t>
            </a:r>
            <a:r>
              <a:rPr lang="en-US" baseline="0" dirty="0" smtClean="0"/>
              <a:t> Transportation Systems (ITS) projects.  The Concept of Operations is one of the key components of the System Engineering process required by the Federal Highway Administration. The Case Study assumes an understanding of ITS concepts. There are 3 components to this case study. This presentation will provide the background and discussion for Concept of Operations development. You will be given a take home exercise to further expand your learning experience. You will report you findings during a debriefing to close this case study.  Unfortunately, there are a lot of acronyms in Intelligent Transportation Systems (ITS) and Systems Engineering (SE) including the Concept of Operations (</a:t>
            </a:r>
            <a:r>
              <a:rPr lang="en-US" baseline="0" dirty="0" err="1" smtClean="0"/>
              <a:t>ConOps</a:t>
            </a:r>
            <a:r>
              <a:rPr lang="en-US" baseline="0" dirty="0" smtClean="0"/>
              <a:t>).</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a:t>
            </a:fld>
            <a:endParaRPr lang="en-US"/>
          </a:p>
        </p:txBody>
      </p:sp>
    </p:spTree>
    <p:extLst>
      <p:ext uri="{BB962C8B-B14F-4D97-AF65-F5344CB8AC3E}">
        <p14:creationId xmlns:p14="http://schemas.microsoft.com/office/powerpoint/2010/main" val="1541445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err="1" smtClean="0"/>
              <a:t>ConOps</a:t>
            </a:r>
            <a:r>
              <a:rPr lang="en-US" dirty="0" smtClean="0"/>
              <a:t> should follow a standardized outline</a:t>
            </a:r>
            <a:endParaRPr lang="en-US" dirty="0"/>
          </a:p>
          <a:p>
            <a:endParaRPr lang="en-US" dirty="0"/>
          </a:p>
          <a:p>
            <a:r>
              <a:rPr lang="en-US" dirty="0"/>
              <a:t>Key Message: </a:t>
            </a:r>
            <a:r>
              <a:rPr lang="en-US" dirty="0" smtClean="0"/>
              <a:t>Tailor the </a:t>
            </a:r>
            <a:r>
              <a:rPr lang="en-US" dirty="0" err="1" smtClean="0"/>
              <a:t>ConOps</a:t>
            </a:r>
            <a:r>
              <a:rPr lang="en-US" dirty="0" smtClean="0"/>
              <a:t> standard to suit your needs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Standards are available that specify the outline for a typical </a:t>
            </a:r>
            <a:r>
              <a:rPr lang="en-US" dirty="0" err="1" smtClean="0"/>
              <a:t>ConOps</a:t>
            </a:r>
            <a:r>
              <a:rPr lang="en-US" dirty="0" smtClean="0"/>
              <a:t> document, it is expected that the outline will be tailored for a specific project.  However, there is</a:t>
            </a:r>
            <a:r>
              <a:rPr lang="en-US" baseline="0" dirty="0" smtClean="0"/>
              <a:t> </a:t>
            </a:r>
            <a:r>
              <a:rPr lang="en-US" dirty="0" smtClean="0"/>
              <a:t>critical </a:t>
            </a:r>
            <a:r>
              <a:rPr lang="en-US" dirty="0" err="1" smtClean="0"/>
              <a:t>ConOps</a:t>
            </a:r>
            <a:r>
              <a:rPr lang="en-US" dirty="0" smtClean="0"/>
              <a:t> content that should always be included.  This critical content is being highlighted as part of this case study.</a:t>
            </a:r>
          </a:p>
          <a:p>
            <a:pPr eaLnBrk="1" hangingPunct="1">
              <a:spcBef>
                <a:spcPct val="0"/>
              </a:spcBef>
            </a:pPr>
            <a:endParaRPr lang="en-US" dirty="0"/>
          </a:p>
          <a:p>
            <a:pPr eaLnBrk="1" hangingPunct="1">
              <a:spcBef>
                <a:spcPct val="0"/>
              </a:spcBef>
            </a:pPr>
            <a:r>
              <a:rPr lang="en-US" dirty="0" smtClean="0"/>
              <a:t>Although any of the standards can be used, it is recommended that the comprehensive ISO/IEC/IEEE 29148 standard be used.  These standards</a:t>
            </a:r>
            <a:r>
              <a:rPr lang="en-US" baseline="0" dirty="0" smtClean="0"/>
              <a:t> are available for purchase from their respective standard development organization.</a:t>
            </a:r>
            <a:endParaRPr lang="en-US" dirty="0"/>
          </a:p>
          <a:p>
            <a:pPr eaLnBrk="1" hangingPunct="1">
              <a:spcBef>
                <a:spcPct val="0"/>
              </a:spcBef>
              <a:buFont typeface="Wingdings" pitchFamily="2" charset="2"/>
              <a:buNone/>
            </a:pPr>
            <a:endParaRPr lang="en-US" dirty="0"/>
          </a:p>
          <a:p>
            <a:pPr eaLnBrk="1" hangingPunct="1">
              <a:spcBef>
                <a:spcPct val="0"/>
              </a:spcBef>
            </a:pPr>
            <a:r>
              <a:rPr lang="en-US" baseline="0" dirty="0" smtClean="0"/>
              <a:t>ISO = International Organization for Standardization</a:t>
            </a:r>
          </a:p>
          <a:p>
            <a:pPr eaLnBrk="1" hangingPunct="1">
              <a:spcBef>
                <a:spcPct val="0"/>
              </a:spcBef>
            </a:pPr>
            <a:r>
              <a:rPr lang="en-US" baseline="0" dirty="0" smtClean="0"/>
              <a:t>IEC = International </a:t>
            </a:r>
            <a:r>
              <a:rPr lang="en-US" baseline="0" dirty="0" err="1" smtClean="0"/>
              <a:t>Electrotechnical</a:t>
            </a:r>
            <a:r>
              <a:rPr lang="en-US" baseline="0" dirty="0" smtClean="0"/>
              <a:t> Commission</a:t>
            </a:r>
          </a:p>
          <a:p>
            <a:pPr eaLnBrk="1" hangingPunct="1">
              <a:spcBef>
                <a:spcPct val="0"/>
              </a:spcBef>
            </a:pPr>
            <a:r>
              <a:rPr lang="en-US" baseline="0" dirty="0" smtClean="0"/>
              <a:t>IEEE = Institute of Electrical and Electronics Engineers</a:t>
            </a:r>
          </a:p>
          <a:p>
            <a:pPr eaLnBrk="1" hangingPunct="1">
              <a:spcBef>
                <a:spcPct val="0"/>
              </a:spcBef>
            </a:pPr>
            <a:r>
              <a:rPr lang="en-US" baseline="0" dirty="0" smtClean="0"/>
              <a:t>ANSI = American National Standards Institute</a:t>
            </a:r>
          </a:p>
          <a:p>
            <a:pPr eaLnBrk="1" hangingPunct="1">
              <a:spcBef>
                <a:spcPct val="0"/>
              </a:spcBef>
            </a:pPr>
            <a:r>
              <a:rPr lang="en-US" baseline="0" dirty="0" smtClean="0"/>
              <a:t>AIAA = American Institute of Aeronautics and Astronautics</a:t>
            </a:r>
          </a:p>
          <a:p>
            <a:pPr eaLnBrk="1" hangingPunct="1">
              <a:spcBef>
                <a:spcPct val="0"/>
              </a:spcBef>
            </a:pPr>
            <a:r>
              <a:rPr lang="en-US" baseline="0" dirty="0" smtClean="0"/>
              <a:t>INCOSE = International Council on Systems Engineering</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20</a:t>
            </a:fld>
            <a:endParaRPr lang="en-US"/>
          </a:p>
        </p:txBody>
      </p:sp>
    </p:spTree>
    <p:extLst>
      <p:ext uri="{BB962C8B-B14F-4D97-AF65-F5344CB8AC3E}">
        <p14:creationId xmlns:p14="http://schemas.microsoft.com/office/powerpoint/2010/main" val="698882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Emphasize</a:t>
            </a:r>
            <a:r>
              <a:rPr lang="en-US" baseline="0" dirty="0" smtClean="0"/>
              <a:t> the </a:t>
            </a:r>
            <a:r>
              <a:rPr lang="en-US" dirty="0" smtClean="0"/>
              <a:t>need for</a:t>
            </a:r>
            <a:r>
              <a:rPr lang="en-US" baseline="0" dirty="0" smtClean="0"/>
              <a:t> a</a:t>
            </a:r>
            <a:r>
              <a:rPr lang="en-US" dirty="0" smtClean="0"/>
              <a:t> </a:t>
            </a:r>
            <a:r>
              <a:rPr lang="en-US" dirty="0" err="1" smtClean="0"/>
              <a:t>ConOps</a:t>
            </a:r>
            <a:endParaRPr lang="en-US" dirty="0"/>
          </a:p>
          <a:p>
            <a:endParaRPr lang="en-US" dirty="0"/>
          </a:p>
          <a:p>
            <a:r>
              <a:rPr lang="en-US" dirty="0"/>
              <a:t>Key Message: </a:t>
            </a:r>
            <a:r>
              <a:rPr lang="en-US" dirty="0" err="1" smtClean="0"/>
              <a:t>ConOps</a:t>
            </a:r>
            <a:r>
              <a:rPr lang="en-US" baseline="0" dirty="0" smtClean="0"/>
              <a:t> provide the project or system vision</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 </a:t>
            </a:r>
            <a:r>
              <a:rPr lang="en-US" dirty="0" err="1" smtClean="0"/>
              <a:t>ConOps</a:t>
            </a:r>
            <a:r>
              <a:rPr lang="en-US" dirty="0" smtClean="0"/>
              <a:t> provides the vision and concept of the project in documented form.  The </a:t>
            </a:r>
            <a:r>
              <a:rPr lang="en-US" dirty="0" err="1" smtClean="0"/>
              <a:t>ConOps</a:t>
            </a:r>
            <a:r>
              <a:rPr lang="en-US" dirty="0" smtClean="0"/>
              <a:t> document describes all of the key aspects of the system.  The development of the </a:t>
            </a:r>
            <a:r>
              <a:rPr lang="en-US" dirty="0" err="1" smtClean="0"/>
              <a:t>ConOps</a:t>
            </a:r>
            <a:r>
              <a:rPr lang="en-US" dirty="0" smtClean="0"/>
              <a:t> builds consensus between the system users and the system developers so that the resulting system will meet the user needs and expectations.</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21</a:t>
            </a:fld>
            <a:endParaRPr lang="en-US"/>
          </a:p>
        </p:txBody>
      </p:sp>
    </p:spTree>
    <p:extLst>
      <p:ext uri="{BB962C8B-B14F-4D97-AF65-F5344CB8AC3E}">
        <p14:creationId xmlns:p14="http://schemas.microsoft.com/office/powerpoint/2010/main" val="3973621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smtClean="0"/>
              <a:t> Begin to show what comprises a </a:t>
            </a:r>
            <a:r>
              <a:rPr lang="en-US" dirty="0" err="1" smtClean="0"/>
              <a:t>ConOps</a:t>
            </a:r>
            <a:endParaRPr lang="en-US" dirty="0"/>
          </a:p>
          <a:p>
            <a:endParaRPr lang="en-US" dirty="0"/>
          </a:p>
          <a:p>
            <a:r>
              <a:rPr lang="en-US" dirty="0"/>
              <a:t>Key Message: </a:t>
            </a:r>
            <a:r>
              <a:rPr lang="en-US" dirty="0" smtClean="0"/>
              <a:t>Introduce </a:t>
            </a:r>
            <a:r>
              <a:rPr lang="en-US" dirty="0" err="1" smtClean="0"/>
              <a:t>ConOps</a:t>
            </a:r>
            <a:r>
              <a:rPr lang="en-US" dirty="0" smtClean="0"/>
              <a:t> content</a:t>
            </a:r>
            <a:endParaRPr lang="en-US" dirty="0"/>
          </a:p>
          <a:p>
            <a:endParaRPr lang="en-US" dirty="0"/>
          </a:p>
          <a:p>
            <a:r>
              <a:rPr lang="en-US" dirty="0"/>
              <a:t>Time on Chart: 2 minutes</a:t>
            </a:r>
          </a:p>
          <a:p>
            <a:endParaRPr lang="en-US" dirty="0"/>
          </a:p>
          <a:p>
            <a:pPr eaLnBrk="1" hangingPunct="1">
              <a:spcBef>
                <a:spcPct val="0"/>
              </a:spcBef>
              <a:buFont typeface="Wingdings" pitchFamily="2" charset="2"/>
              <a:buNone/>
            </a:pPr>
            <a:r>
              <a:rPr lang="en-US" dirty="0"/>
              <a:t>Suggested Comments:  The Concept of Operations typically contains the following </a:t>
            </a:r>
            <a:r>
              <a:rPr lang="en-US" dirty="0" smtClean="0"/>
              <a:t>information:  user needs, representative user scenarios, list of stakeholders with their roles and responsibilities as well as the existing system environment and any expected changes.</a:t>
            </a:r>
            <a:endParaRPr lang="en-US" dirty="0"/>
          </a:p>
          <a:p>
            <a:pPr eaLnBrk="1" hangingPunct="1">
              <a:spcBef>
                <a:spcPct val="0"/>
              </a:spcBef>
              <a:buFont typeface="Wingdings" pitchFamily="2" charset="2"/>
              <a:buNone/>
            </a:pPr>
            <a:endParaRPr lang="en-US" dirty="0"/>
          </a:p>
          <a:p>
            <a:pPr eaLnBrk="1" hangingPunct="1">
              <a:spcBef>
                <a:spcPct val="0"/>
              </a:spcBef>
              <a:buFont typeface="Wingdings" pitchFamily="2" charset="2"/>
              <a:buNone/>
            </a:pPr>
            <a:r>
              <a:rPr lang="en-US" dirty="0"/>
              <a:t>It is important to document </a:t>
            </a:r>
            <a:r>
              <a:rPr lang="en-US" dirty="0" smtClean="0"/>
              <a:t>this. Don’t </a:t>
            </a:r>
            <a:r>
              <a:rPr lang="en-US" dirty="0"/>
              <a:t>assume that everyone knows the project concept.</a:t>
            </a:r>
          </a:p>
          <a:p>
            <a:pPr eaLnBrk="1" hangingPunct="1">
              <a:spcBef>
                <a:spcPct val="0"/>
              </a:spcBef>
            </a:pP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22</a:t>
            </a:fld>
            <a:endParaRPr lang="en-US"/>
          </a:p>
        </p:txBody>
      </p:sp>
    </p:spTree>
    <p:extLst>
      <p:ext uri="{BB962C8B-B14F-4D97-AF65-F5344CB8AC3E}">
        <p14:creationId xmlns:p14="http://schemas.microsoft.com/office/powerpoint/2010/main" val="700754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7"/>
          <p:cNvSpPr>
            <a:spLocks noGrp="1" noChangeArrowheads="1"/>
          </p:cNvSpPr>
          <p:nvPr>
            <p:ph type="sldNum" sz="quarter" idx="5"/>
          </p:nvPr>
        </p:nvSpPr>
        <p:spPr>
          <a:noFill/>
        </p:spPr>
        <p:txBody>
          <a:bodyPr/>
          <a:lstStyle/>
          <a:p>
            <a:pPr defTabSz="972385"/>
            <a:fld id="{82D9C79C-5E71-463F-9D0B-3918F191AA81}" type="slidenum">
              <a:rPr lang="en-US" smtClean="0"/>
              <a:pPr defTabSz="972385"/>
              <a:t>23</a:t>
            </a:fld>
            <a:endParaRPr lang="en-US" dirty="0" smtClean="0"/>
          </a:p>
        </p:txBody>
      </p:sp>
      <p:sp>
        <p:nvSpPr>
          <p:cNvPr id="72710" name="Rectangle 2"/>
          <p:cNvSpPr>
            <a:spLocks noGrp="1" noRot="1" noChangeAspect="1" noChangeArrowheads="1" noTextEdit="1"/>
          </p:cNvSpPr>
          <p:nvPr>
            <p:ph type="sldImg"/>
          </p:nvPr>
        </p:nvSpPr>
        <p:spPr>
          <a:xfrm>
            <a:off x="1135063" y="687388"/>
            <a:ext cx="4679950" cy="3511550"/>
          </a:xfrm>
          <a:ln/>
        </p:spPr>
      </p:sp>
      <p:sp>
        <p:nvSpPr>
          <p:cNvPr id="72711" name="Rectangle 3"/>
          <p:cNvSpPr>
            <a:spLocks noGrp="1" noChangeArrowheads="1"/>
          </p:cNvSpPr>
          <p:nvPr>
            <p:ph type="body" idx="1"/>
          </p:nvPr>
        </p:nvSpPr>
        <p:spPr>
          <a:xfrm>
            <a:off x="611586" y="4428395"/>
            <a:ext cx="5805488" cy="4197827"/>
          </a:xfrm>
          <a:noFill/>
          <a:ln/>
        </p:spPr>
        <p:txBody>
          <a:bodyPr>
            <a:normAutofit lnSpcReduction="10000"/>
          </a:bodyPr>
          <a:lstStyle/>
          <a:p>
            <a:r>
              <a:rPr lang="en-US" dirty="0"/>
              <a:t>Purpose of Slide: </a:t>
            </a:r>
            <a:r>
              <a:rPr lang="en-US" dirty="0" smtClean="0"/>
              <a:t>Show an example of a operational scenario found in a </a:t>
            </a:r>
            <a:r>
              <a:rPr lang="en-US" dirty="0" err="1" smtClean="0"/>
              <a:t>ConOps</a:t>
            </a:r>
            <a:endParaRPr lang="en-US" dirty="0"/>
          </a:p>
          <a:p>
            <a:endParaRPr lang="en-US" dirty="0"/>
          </a:p>
          <a:p>
            <a:r>
              <a:rPr lang="en-US" dirty="0"/>
              <a:t>Key Message: </a:t>
            </a:r>
            <a:r>
              <a:rPr lang="en-US" b="0" dirty="0" err="1"/>
              <a:t>ConOps</a:t>
            </a:r>
            <a:r>
              <a:rPr lang="en-US" b="0" dirty="0"/>
              <a:t> </a:t>
            </a:r>
            <a:r>
              <a:rPr lang="en-US" b="0" dirty="0" smtClean="0"/>
              <a:t>operational scenario example </a:t>
            </a:r>
            <a:r>
              <a:rPr lang="en-US" b="0" dirty="0"/>
              <a:t>for a Transit </a:t>
            </a:r>
            <a:r>
              <a:rPr lang="en-US" b="0" dirty="0" smtClean="0"/>
              <a:t>Automatic Vehicle Location (AVL)</a:t>
            </a:r>
            <a:endParaRPr lang="en-US" b="0" dirty="0"/>
          </a:p>
          <a:p>
            <a:endParaRPr lang="en-US" dirty="0"/>
          </a:p>
          <a:p>
            <a:r>
              <a:rPr lang="en-US" dirty="0"/>
              <a:t>Time on Chart: 2 minutes</a:t>
            </a:r>
          </a:p>
          <a:p>
            <a:endParaRPr lang="en-US" dirty="0"/>
          </a:p>
          <a:p>
            <a:pPr defTabSz="955868" eaLnBrk="1" hangingPunct="1">
              <a:spcBef>
                <a:spcPct val="0"/>
              </a:spcBef>
              <a:defRPr/>
            </a:pPr>
            <a:r>
              <a:rPr lang="en-US" dirty="0"/>
              <a:t>Suggested Comments:  </a:t>
            </a:r>
            <a:r>
              <a:rPr lang="en-US" b="0" dirty="0"/>
              <a:t>This is an example of an operational scenario that includes some realistic detail that helps stakeholders immerse themselves in the scenario and visualize system operation. This is one of five scenarios that were developed for the City of Lincoln </a:t>
            </a:r>
            <a:r>
              <a:rPr lang="en-US" b="0" dirty="0" err="1"/>
              <a:t>StarTRAN</a:t>
            </a:r>
            <a:r>
              <a:rPr lang="en-US" b="0" dirty="0"/>
              <a:t> </a:t>
            </a:r>
            <a:r>
              <a:rPr lang="en-US" b="0" dirty="0" smtClean="0"/>
              <a:t>Automatic Vehicle Location (AVL) system </a:t>
            </a:r>
            <a:r>
              <a:rPr lang="en-US" b="0" dirty="0"/>
              <a:t>to show the major system capabilities and the interactions between the </a:t>
            </a:r>
            <a:r>
              <a:rPr lang="en-US" b="0" dirty="0" smtClean="0"/>
              <a:t>Transit AVL system </a:t>
            </a:r>
            <a:r>
              <a:rPr lang="en-US" b="0" dirty="0"/>
              <a:t>and its users and other interfacing systems.  </a:t>
            </a:r>
          </a:p>
          <a:p>
            <a:pPr eaLnBrk="1" hangingPunct="1">
              <a:spcBef>
                <a:spcPct val="0"/>
              </a:spcBef>
            </a:pP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r>
              <a:rPr lang="en-US" dirty="0" smtClean="0"/>
              <a:t>:</a:t>
            </a:r>
          </a:p>
          <a:p>
            <a:pPr eaLnBrk="1" hangingPunct="1"/>
            <a:endParaRPr lang="en-US" dirty="0" smtClean="0"/>
          </a:p>
          <a:p>
            <a:pPr eaLnBrk="1" hangingPunct="1"/>
            <a:endParaRPr lang="en-US" b="1" dirty="0" smtClean="0"/>
          </a:p>
        </p:txBody>
      </p:sp>
    </p:spTree>
    <p:extLst>
      <p:ext uri="{BB962C8B-B14F-4D97-AF65-F5344CB8AC3E}">
        <p14:creationId xmlns:p14="http://schemas.microsoft.com/office/powerpoint/2010/main" val="2109771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a:t>
            </a:r>
            <a:r>
              <a:rPr lang="en-US" dirty="0" smtClean="0"/>
              <a:t>Explain what is a user need</a:t>
            </a:r>
            <a:endParaRPr lang="en-US" dirty="0"/>
          </a:p>
          <a:p>
            <a:endParaRPr lang="en-US" dirty="0"/>
          </a:p>
          <a:p>
            <a:r>
              <a:rPr lang="en-US" dirty="0"/>
              <a:t>Key Message: </a:t>
            </a:r>
            <a:r>
              <a:rPr lang="en-US" dirty="0" smtClean="0"/>
              <a:t>User needs describe a major desired capability of the system</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User needs are the basis for successful projects!  They describe major capabilities that the system must satisfy.  User needs should be fairly stable over time and different technologies can meet them as time goes on.  For example the user need for connection to the internet to browse websites was initially met with a dial-up communications system but today can be met by a </a:t>
            </a:r>
            <a:r>
              <a:rPr lang="en-US" dirty="0" err="1" smtClean="0"/>
              <a:t>WiFi</a:t>
            </a:r>
            <a:r>
              <a:rPr lang="en-US" dirty="0" smtClean="0"/>
              <a:t> wireless communication system.</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24</a:t>
            </a:fld>
            <a:endParaRPr lang="en-US"/>
          </a:p>
        </p:txBody>
      </p:sp>
    </p:spTree>
    <p:extLst>
      <p:ext uri="{BB962C8B-B14F-4D97-AF65-F5344CB8AC3E}">
        <p14:creationId xmlns:p14="http://schemas.microsoft.com/office/powerpoint/2010/main" val="65690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Purpose of Slide: Associate</a:t>
            </a:r>
            <a:r>
              <a:rPr lang="en-US" baseline="0" dirty="0" smtClean="0"/>
              <a:t> system failures with not meeting user needs</a:t>
            </a:r>
            <a:endParaRPr lang="en-US" dirty="0" smtClean="0"/>
          </a:p>
          <a:p>
            <a:endParaRPr lang="en-US" dirty="0" smtClean="0"/>
          </a:p>
          <a:p>
            <a:r>
              <a:rPr lang="en-US" dirty="0" smtClean="0"/>
              <a:t>Key Message: Projects/systems</a:t>
            </a:r>
            <a:r>
              <a:rPr lang="en-US" baseline="0" dirty="0" smtClean="0"/>
              <a:t> fail because the don’t meet user needs</a:t>
            </a:r>
            <a:endParaRPr lang="en-US" dirty="0" smtClean="0"/>
          </a:p>
          <a:p>
            <a:endParaRPr lang="en-US" dirty="0" smtClean="0"/>
          </a:p>
          <a:p>
            <a:r>
              <a:rPr lang="en-US" dirty="0" smtClean="0"/>
              <a:t>Time on Chart: 2 minutes</a:t>
            </a:r>
          </a:p>
          <a:p>
            <a:endParaRPr lang="en-US" dirty="0" smtClean="0"/>
          </a:p>
          <a:p>
            <a:endParaRPr lang="en-US" dirty="0" smtClean="0"/>
          </a:p>
          <a:p>
            <a:r>
              <a:rPr lang="en-US" dirty="0" smtClean="0"/>
              <a:t>Suggested Comments: There are many real world examples of systems or projects that don’t meet user needs. </a:t>
            </a:r>
          </a:p>
          <a:p>
            <a:endParaRPr lang="en-US" dirty="0"/>
          </a:p>
          <a:p>
            <a:r>
              <a:rPr lang="en-US" dirty="0" smtClean="0"/>
              <a:t>Microsoft’s Windows 8 tried to update the Windows operating system to handle touch screens for the first time.  One </a:t>
            </a:r>
            <a:r>
              <a:rPr lang="en-US" dirty="0"/>
              <a:t>quote said </a:t>
            </a:r>
            <a:r>
              <a:rPr lang="en-US" dirty="0" smtClean="0"/>
              <a:t>“Windows 8 may have </a:t>
            </a:r>
            <a:r>
              <a:rPr lang="en-US" dirty="0"/>
              <a:t>an OK tablet interface, but it's ugly and useless on the desktop. It requires users to forget everything they ever learned about Windows and learn an entirely new way of doing things for no real reason</a:t>
            </a:r>
            <a:r>
              <a:rPr lang="en-US" dirty="0" smtClean="0"/>
              <a:t>.”</a:t>
            </a:r>
          </a:p>
          <a:p>
            <a:endParaRPr lang="en-US" dirty="0"/>
          </a:p>
          <a:p>
            <a:r>
              <a:rPr lang="en-US" dirty="0" smtClean="0"/>
              <a:t>The Federal Aviation Administration (FAA) has been trying to upgrade to a next generation air traffic control system the last 10 years and multiple billions of dollars.</a:t>
            </a:r>
          </a:p>
          <a:p>
            <a:endParaRPr lang="en-US" dirty="0"/>
          </a:p>
          <a:p>
            <a:r>
              <a:rPr lang="en-US" dirty="0" smtClean="0"/>
              <a:t>The Samsung Galaxy Note 7 is another example of a device that didn’t meet user needs because it had a tendency to catch on fire and explode.  Systems can be complex and it only takes one fatal flaw to ruin a very good product. Obviously, if the system is unusable it won’t meet user needs.</a:t>
            </a:r>
          </a:p>
          <a:p>
            <a:endParaRPr lang="en-US" dirty="0" smtClean="0"/>
          </a:p>
          <a:p>
            <a:endParaRPr lang="en-US" dirty="0" smtClean="0"/>
          </a:p>
          <a:p>
            <a:endParaRPr lang="en-US" dirty="0" smtClean="0"/>
          </a:p>
          <a:p>
            <a:endParaRPr lang="en-US" dirty="0"/>
          </a:p>
          <a:p>
            <a:pPr marL="220348" indent="-220348">
              <a:buAutoNum type="arabicParenBoth"/>
            </a:pPr>
            <a:endParaRPr lang="en-US" dirty="0" smtClean="0"/>
          </a:p>
          <a:p>
            <a:pPr marL="220348" indent="-220348">
              <a:buAutoNum type="arabicParenBoth"/>
            </a:pPr>
            <a:endParaRPr lang="en-US" dirty="0" smtClean="0"/>
          </a:p>
          <a:p>
            <a:pPr marL="220348" indent="-220348">
              <a:buAutoNum type="arabicParenBoth"/>
            </a:pPr>
            <a:endParaRPr lang="en-US" dirty="0"/>
          </a:p>
        </p:txBody>
      </p:sp>
      <p:sp>
        <p:nvSpPr>
          <p:cNvPr id="4" name="Slide Number Placeholder 3"/>
          <p:cNvSpPr>
            <a:spLocks noGrp="1"/>
          </p:cNvSpPr>
          <p:nvPr>
            <p:ph type="sldNum" sz="quarter" idx="10"/>
          </p:nvPr>
        </p:nvSpPr>
        <p:spPr/>
        <p:txBody>
          <a:bodyPr/>
          <a:lstStyle/>
          <a:p>
            <a:fld id="{D51BBABF-3110-414B-9F85-2B3C2213EFA9}" type="slidenum">
              <a:rPr lang="en-US" smtClean="0"/>
              <a:t>25</a:t>
            </a:fld>
            <a:endParaRPr lang="en-US"/>
          </a:p>
        </p:txBody>
      </p:sp>
    </p:spTree>
    <p:extLst>
      <p:ext uri="{BB962C8B-B14F-4D97-AF65-F5344CB8AC3E}">
        <p14:creationId xmlns:p14="http://schemas.microsoft.com/office/powerpoint/2010/main" val="2834523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a:t>
            </a:r>
            <a:r>
              <a:rPr lang="en-US" dirty="0" smtClean="0"/>
              <a:t>Make some observations about our previous transit scenario example</a:t>
            </a:r>
            <a:endParaRPr lang="en-US" dirty="0"/>
          </a:p>
          <a:p>
            <a:endParaRPr lang="en-US" dirty="0"/>
          </a:p>
          <a:p>
            <a:r>
              <a:rPr lang="en-US" dirty="0"/>
              <a:t>Key Message: </a:t>
            </a:r>
            <a:r>
              <a:rPr lang="en-US" dirty="0" smtClean="0"/>
              <a:t> Operational scenarios help everyone understand how users approach their system</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Based on the Transit</a:t>
            </a:r>
            <a:r>
              <a:rPr lang="en-US" baseline="0" dirty="0" smtClean="0"/>
              <a:t> Automatic Vehicle Location example from a few slides ago, t</a:t>
            </a:r>
            <a:r>
              <a:rPr lang="en-US" dirty="0" smtClean="0"/>
              <a:t>hese</a:t>
            </a:r>
            <a:r>
              <a:rPr lang="en-US" baseline="0" dirty="0" smtClean="0"/>
              <a:t> </a:t>
            </a:r>
            <a:r>
              <a:rPr lang="en-US" dirty="0" smtClean="0"/>
              <a:t>sub-bullets list some of the operations and some of the needs that drive the operations for the envisioned system.  As scenarios are developed they can help define user needs and vice versa.  The resulting scenarios and user needs in a </a:t>
            </a:r>
            <a:r>
              <a:rPr lang="en-US" dirty="0" err="1" smtClean="0"/>
              <a:t>ConOps</a:t>
            </a:r>
            <a:r>
              <a:rPr lang="en-US" dirty="0" smtClean="0"/>
              <a:t> should be consistent with each other.</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26</a:t>
            </a:fld>
            <a:endParaRPr lang="en-US"/>
          </a:p>
        </p:txBody>
      </p:sp>
    </p:spTree>
    <p:extLst>
      <p:ext uri="{BB962C8B-B14F-4D97-AF65-F5344CB8AC3E}">
        <p14:creationId xmlns:p14="http://schemas.microsoft.com/office/powerpoint/2010/main" val="363590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smtClean="0"/>
              <a:t>Purpose of Slide: Explain</a:t>
            </a:r>
            <a:r>
              <a:rPr lang="en-US" baseline="0" dirty="0" smtClean="0"/>
              <a:t> what makes a well-written user need</a:t>
            </a:r>
            <a:endParaRPr lang="en-US" dirty="0" smtClean="0"/>
          </a:p>
          <a:p>
            <a:endParaRPr lang="en-US" dirty="0" smtClean="0"/>
          </a:p>
          <a:p>
            <a:r>
              <a:rPr lang="en-US" dirty="0" smtClean="0"/>
              <a:t>Key Message: User</a:t>
            </a:r>
            <a:r>
              <a:rPr lang="en-US" baseline="0" dirty="0" smtClean="0"/>
              <a:t> needs must be well-written, described clearly, and address a problem</a:t>
            </a:r>
            <a:endParaRPr lang="en-US" dirty="0" smtClean="0"/>
          </a:p>
          <a:p>
            <a:endParaRPr lang="en-US" dirty="0" smtClean="0"/>
          </a:p>
          <a:p>
            <a:r>
              <a:rPr lang="en-US" dirty="0" smtClean="0"/>
              <a:t>Time on Chart: 2 minutes</a:t>
            </a:r>
          </a:p>
          <a:p>
            <a:endParaRPr lang="en-US" dirty="0" smtClean="0"/>
          </a:p>
          <a:p>
            <a:pPr eaLnBrk="1" hangingPunct="1">
              <a:spcBef>
                <a:spcPct val="0"/>
              </a:spcBef>
            </a:pPr>
            <a:r>
              <a:rPr lang="en-US" dirty="0" smtClean="0"/>
              <a:t>Suggested Comments: </a:t>
            </a:r>
            <a:r>
              <a:rPr lang="en-US" altLang="en-US" b="0" dirty="0" smtClean="0"/>
              <a:t>A system should not be procured or built without first knowing what it is expected to do. User needs convey that part.</a:t>
            </a:r>
            <a:r>
              <a:rPr lang="en-US" altLang="en-US" b="0" baseline="0" dirty="0" smtClean="0"/>
              <a:t> </a:t>
            </a:r>
            <a:r>
              <a:rPr lang="en-US" altLang="en-US" b="0" dirty="0" smtClean="0"/>
              <a:t>User needs help to assess/validate if a system does what the user wants it to do.</a:t>
            </a:r>
          </a:p>
          <a:p>
            <a:pPr defTabSz="973576">
              <a:defRPr/>
            </a:pPr>
            <a:endParaRPr lang="en-US" altLang="en-US" b="0" dirty="0" smtClean="0"/>
          </a:p>
          <a:p>
            <a:pPr defTabSz="973576">
              <a:defRPr/>
            </a:pPr>
            <a:r>
              <a:rPr lang="en-US" dirty="0" smtClean="0"/>
              <a:t>Four-point </a:t>
            </a:r>
            <a:r>
              <a:rPr lang="en-US" dirty="0"/>
              <a:t>criteria to write a user </a:t>
            </a:r>
            <a:r>
              <a:rPr lang="en-US" dirty="0" smtClean="0"/>
              <a:t>need:</a:t>
            </a:r>
          </a:p>
          <a:p>
            <a:pPr defTabSz="973576">
              <a:defRPr/>
            </a:pPr>
            <a:endParaRPr lang="en-US" dirty="0"/>
          </a:p>
          <a:p>
            <a:pPr lvl="1"/>
            <a:r>
              <a:rPr lang="en-US" b="1" dirty="0"/>
              <a:t>1. Uniquely Identifiable</a:t>
            </a:r>
            <a:r>
              <a:rPr lang="en-US" dirty="0"/>
              <a:t>: Each need must be uniquely identified (i.e., each need shall be assigned a unique number and title).</a:t>
            </a:r>
          </a:p>
          <a:p>
            <a:pPr lvl="1"/>
            <a:r>
              <a:rPr lang="en-US" b="1" dirty="0"/>
              <a:t>2. Major Desired Capability (MDC)</a:t>
            </a:r>
            <a:r>
              <a:rPr lang="en-US" dirty="0"/>
              <a:t>: Each need shall express a major desired capability in the system, regardless of whether the capability exists in the current system or situation or is a gap.</a:t>
            </a:r>
          </a:p>
          <a:p>
            <a:pPr lvl="1"/>
            <a:r>
              <a:rPr lang="en-US" b="1" dirty="0"/>
              <a:t>3. Solution Free</a:t>
            </a:r>
            <a:r>
              <a:rPr lang="en-US" dirty="0"/>
              <a:t>: Each need shall be solution free, thus giving designers flexibility and latitude to produce the best feasible solution.</a:t>
            </a:r>
          </a:p>
          <a:p>
            <a:pPr lvl="1"/>
            <a:r>
              <a:rPr lang="en-US" b="1" dirty="0"/>
              <a:t>4. Capture Rationale</a:t>
            </a:r>
            <a:r>
              <a:rPr lang="en-US" dirty="0"/>
              <a:t>: Each need shall capture the rationale or intent as to why the capability is needed in the system.</a:t>
            </a:r>
          </a:p>
          <a:p>
            <a:pPr eaLnBrk="1" hangingPunct="1">
              <a:spcBef>
                <a:spcPct val="0"/>
              </a:spcBef>
            </a:pPr>
            <a:endParaRPr lang="en-US" altLang="en-US" sz="26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4984" indent="-297818" eaLnBrk="0" hangingPunct="0">
              <a:spcBef>
                <a:spcPct val="30000"/>
              </a:spcBef>
              <a:defRPr sz="1300">
                <a:solidFill>
                  <a:schemeClr val="tx1"/>
                </a:solidFill>
                <a:latin typeface="Calibri" pitchFamily="34" charset="0"/>
              </a:defRPr>
            </a:lvl2pPr>
            <a:lvl3pPr marL="1191268" indent="-236937" eaLnBrk="0" hangingPunct="0">
              <a:spcBef>
                <a:spcPct val="30000"/>
              </a:spcBef>
              <a:defRPr sz="1300">
                <a:solidFill>
                  <a:schemeClr val="tx1"/>
                </a:solidFill>
                <a:latin typeface="Calibri" pitchFamily="34" charset="0"/>
              </a:defRPr>
            </a:lvl3pPr>
            <a:lvl4pPr marL="1668433" indent="-236937" eaLnBrk="0" hangingPunct="0">
              <a:spcBef>
                <a:spcPct val="30000"/>
              </a:spcBef>
              <a:defRPr sz="1300">
                <a:solidFill>
                  <a:schemeClr val="tx1"/>
                </a:solidFill>
                <a:latin typeface="Calibri" pitchFamily="34" charset="0"/>
              </a:defRPr>
            </a:lvl4pPr>
            <a:lvl5pPr marL="2145599" indent="-236937" eaLnBrk="0" hangingPunct="0">
              <a:spcBef>
                <a:spcPct val="30000"/>
              </a:spcBef>
              <a:defRPr sz="1300">
                <a:solidFill>
                  <a:schemeClr val="tx1"/>
                </a:solidFill>
                <a:latin typeface="Calibri" pitchFamily="34" charset="0"/>
              </a:defRPr>
            </a:lvl5pPr>
            <a:lvl6pPr marL="2619474" indent="-236937" eaLnBrk="0" fontAlgn="base" hangingPunct="0">
              <a:spcBef>
                <a:spcPct val="30000"/>
              </a:spcBef>
              <a:spcAft>
                <a:spcPct val="0"/>
              </a:spcAft>
              <a:defRPr sz="1300">
                <a:solidFill>
                  <a:schemeClr val="tx1"/>
                </a:solidFill>
                <a:latin typeface="Calibri" pitchFamily="34" charset="0"/>
              </a:defRPr>
            </a:lvl6pPr>
            <a:lvl7pPr marL="3093348" indent="-236937" eaLnBrk="0" fontAlgn="base" hangingPunct="0">
              <a:spcBef>
                <a:spcPct val="30000"/>
              </a:spcBef>
              <a:spcAft>
                <a:spcPct val="0"/>
              </a:spcAft>
              <a:defRPr sz="1300">
                <a:solidFill>
                  <a:schemeClr val="tx1"/>
                </a:solidFill>
                <a:latin typeface="Calibri" pitchFamily="34" charset="0"/>
              </a:defRPr>
            </a:lvl7pPr>
            <a:lvl8pPr marL="3567225" indent="-236937" eaLnBrk="0" fontAlgn="base" hangingPunct="0">
              <a:spcBef>
                <a:spcPct val="30000"/>
              </a:spcBef>
              <a:spcAft>
                <a:spcPct val="0"/>
              </a:spcAft>
              <a:defRPr sz="1300">
                <a:solidFill>
                  <a:schemeClr val="tx1"/>
                </a:solidFill>
                <a:latin typeface="Calibri" pitchFamily="34" charset="0"/>
              </a:defRPr>
            </a:lvl8pPr>
            <a:lvl9pPr marL="4041098" indent="-236937"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27</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smtClean="0"/>
              <a:t>Purpose of Slide: Show</a:t>
            </a:r>
            <a:r>
              <a:rPr lang="en-US" baseline="0" dirty="0" smtClean="0"/>
              <a:t> an example of a well-written requirement</a:t>
            </a:r>
            <a:endParaRPr lang="en-US" dirty="0" smtClean="0"/>
          </a:p>
          <a:p>
            <a:endParaRPr lang="en-US" dirty="0" smtClean="0"/>
          </a:p>
          <a:p>
            <a:r>
              <a:rPr lang="en-US" dirty="0" smtClean="0"/>
              <a:t>Key Message: User needs must</a:t>
            </a:r>
            <a:r>
              <a:rPr lang="en-US" baseline="0" dirty="0" smtClean="0"/>
              <a:t> meet all the criteria</a:t>
            </a:r>
            <a:endParaRPr lang="en-US" dirty="0" smtClean="0"/>
          </a:p>
          <a:p>
            <a:endParaRPr lang="en-US" dirty="0" smtClean="0"/>
          </a:p>
          <a:p>
            <a:r>
              <a:rPr lang="en-US" dirty="0" smtClean="0"/>
              <a:t>Time on Chart: 2 minutes</a:t>
            </a:r>
          </a:p>
          <a:p>
            <a:endParaRPr lang="en-US" dirty="0" smtClean="0"/>
          </a:p>
          <a:p>
            <a:r>
              <a:rPr lang="en-US" b="1" i="1" dirty="0" smtClean="0"/>
              <a:t>Note</a:t>
            </a:r>
            <a:r>
              <a:rPr lang="en-US" b="1" i="1" baseline="0" dirty="0" smtClean="0"/>
              <a:t> that this slide reveals each line with a click of the mouse.</a:t>
            </a:r>
            <a:endParaRPr lang="en-US" b="1" i="1" dirty="0" smtClean="0"/>
          </a:p>
          <a:p>
            <a:endParaRPr lang="en-US" dirty="0" smtClean="0"/>
          </a:p>
          <a:p>
            <a:pPr eaLnBrk="1" hangingPunct="1">
              <a:spcBef>
                <a:spcPct val="0"/>
              </a:spcBef>
            </a:pPr>
            <a:r>
              <a:rPr lang="en-US" dirty="0" smtClean="0"/>
              <a:t>Suggested Comments: </a:t>
            </a:r>
            <a:r>
              <a:rPr lang="en-US" altLang="en-US" b="0" baseline="0" dirty="0" smtClean="0"/>
              <a:t>The</a:t>
            </a:r>
            <a:r>
              <a:rPr lang="en-US" altLang="en-US" b="0" dirty="0" smtClean="0"/>
              <a:t> </a:t>
            </a:r>
            <a:r>
              <a:rPr lang="en-US" altLang="en-US" dirty="0" smtClean="0"/>
              <a:t>Transit AVL </a:t>
            </a:r>
            <a:r>
              <a:rPr lang="en-US" altLang="en-US" b="0" baseline="0" dirty="0" smtClean="0"/>
              <a:t>example depicts a high level user need description and stresses all four elements of the criteria using animation </a:t>
            </a:r>
            <a:endParaRPr lang="en-US" altLang="en-US" b="0" dirty="0" smtClean="0"/>
          </a:p>
          <a:p>
            <a:pPr defTabSz="973576">
              <a:defRPr/>
            </a:pPr>
            <a:endParaRPr lang="en-US" dirty="0"/>
          </a:p>
          <a:p>
            <a:pPr lvl="1"/>
            <a:r>
              <a:rPr lang="en-US" b="0" dirty="0"/>
              <a:t>1. Uniquely Identifiable: </a:t>
            </a:r>
            <a:r>
              <a:rPr lang="en-US" b="0" dirty="0" smtClean="0"/>
              <a:t> User</a:t>
            </a:r>
            <a:r>
              <a:rPr lang="en-US" b="0" baseline="0" dirty="0" smtClean="0"/>
              <a:t> Need (</a:t>
            </a:r>
            <a:r>
              <a:rPr lang="en-US" b="0" dirty="0" smtClean="0"/>
              <a:t>UN) 3.10</a:t>
            </a:r>
            <a:r>
              <a:rPr lang="en-US" b="0" baseline="0" dirty="0" smtClean="0"/>
              <a:t> numbering</a:t>
            </a:r>
            <a:r>
              <a:rPr lang="en-US" b="0" dirty="0" smtClean="0"/>
              <a:t> and the title</a:t>
            </a:r>
            <a:endParaRPr lang="en-US" b="0" dirty="0"/>
          </a:p>
          <a:p>
            <a:pPr marL="474015" lvl="1" defTabSz="948029">
              <a:defRPr/>
            </a:pPr>
            <a:r>
              <a:rPr lang="en-US" b="0" dirty="0"/>
              <a:t>2. Major Desired </a:t>
            </a:r>
            <a:r>
              <a:rPr lang="en-US" b="0" dirty="0" smtClean="0"/>
              <a:t>Capability: </a:t>
            </a:r>
            <a:r>
              <a:rPr lang="en-US" sz="1300" i="1" dirty="0">
                <a:solidFill>
                  <a:srgbClr val="00B050"/>
                </a:solidFill>
                <a:latin typeface="Arial" panose="020B0604020202020204" pitchFamily="34" charset="0"/>
                <a:cs typeface="Arial" panose="020B0604020202020204" pitchFamily="34" charset="0"/>
              </a:rPr>
              <a:t>The Transit Operator needs to enter the bus route information into the transit vehicle</a:t>
            </a:r>
            <a:endParaRPr lang="en-US" b="0" dirty="0"/>
          </a:p>
          <a:p>
            <a:pPr marL="477933" lvl="1" defTabSz="955868">
              <a:defRPr/>
            </a:pPr>
            <a:r>
              <a:rPr lang="en-US" b="0" dirty="0"/>
              <a:t>3</a:t>
            </a:r>
            <a:r>
              <a:rPr lang="en-US" b="0" dirty="0" smtClean="0"/>
              <a:t>. </a:t>
            </a:r>
            <a:r>
              <a:rPr lang="en-US" b="0" dirty="0"/>
              <a:t>Capture Rationale</a:t>
            </a:r>
            <a:r>
              <a:rPr lang="en-US" b="0" dirty="0" smtClean="0"/>
              <a:t>: </a:t>
            </a:r>
            <a:r>
              <a:rPr lang="en-US" sz="1300" i="1" dirty="0">
                <a:solidFill>
                  <a:schemeClr val="accent5">
                    <a:lumMod val="75000"/>
                  </a:schemeClr>
                </a:solidFill>
                <a:latin typeface="Arial" panose="020B0604020202020204" pitchFamily="34" charset="0"/>
                <a:cs typeface="Arial" panose="020B0604020202020204" pitchFamily="34" charset="0"/>
              </a:rPr>
              <a:t>in order for the transit vehicle to track its status against its route schedule and provide bus stop announcements. </a:t>
            </a:r>
            <a:r>
              <a:rPr lang="en-US" sz="1300" dirty="0">
                <a:solidFill>
                  <a:schemeClr val="accent5">
                    <a:lumMod val="75000"/>
                  </a:schemeClr>
                </a:solidFill>
                <a:latin typeface="Arial" panose="020B0604020202020204" pitchFamily="34" charset="0"/>
                <a:cs typeface="Arial" panose="020B0604020202020204" pitchFamily="34" charset="0"/>
              </a:rPr>
              <a:t>The Rationale will help you develop the Validation cases for the user needs.</a:t>
            </a:r>
            <a:endParaRPr lang="en-US" i="0" dirty="0">
              <a:solidFill>
                <a:schemeClr val="accent4">
                  <a:lumMod val="75000"/>
                </a:schemeClr>
              </a:solidFill>
              <a:latin typeface="Arial" panose="020B0604020202020204" pitchFamily="34" charset="0"/>
              <a:cs typeface="Arial" panose="020B0604020202020204" pitchFamily="34" charset="0"/>
            </a:endParaRPr>
          </a:p>
          <a:p>
            <a:pPr lvl="1"/>
            <a:r>
              <a:rPr lang="en-US" b="0" dirty="0" smtClean="0"/>
              <a:t>4. Solution free, does not say how to accomplish the</a:t>
            </a:r>
            <a:r>
              <a:rPr lang="en-US" b="0" baseline="0" dirty="0" smtClean="0"/>
              <a:t> user need</a:t>
            </a:r>
            <a:r>
              <a:rPr lang="en-US" dirty="0" smtClean="0"/>
              <a:t>.</a:t>
            </a:r>
            <a:endParaRPr lang="en-US" dirty="0"/>
          </a:p>
          <a:p>
            <a:pPr eaLnBrk="1" hangingPunct="1">
              <a:spcBef>
                <a:spcPct val="0"/>
              </a:spcBef>
            </a:pPr>
            <a:endParaRPr lang="en-US" altLang="en-US" sz="2600" dirty="0">
              <a:latin typeface="Arial" charset="0"/>
              <a:cs typeface="Arial" charset="0"/>
            </a:endParaRP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774984" indent="-297818" eaLnBrk="0" hangingPunct="0">
              <a:spcBef>
                <a:spcPct val="30000"/>
              </a:spcBef>
              <a:defRPr sz="1300">
                <a:solidFill>
                  <a:schemeClr val="tx1"/>
                </a:solidFill>
                <a:latin typeface="Calibri" pitchFamily="34" charset="0"/>
              </a:defRPr>
            </a:lvl2pPr>
            <a:lvl3pPr marL="1191268" indent="-236937" eaLnBrk="0" hangingPunct="0">
              <a:spcBef>
                <a:spcPct val="30000"/>
              </a:spcBef>
              <a:defRPr sz="1300">
                <a:solidFill>
                  <a:schemeClr val="tx1"/>
                </a:solidFill>
                <a:latin typeface="Calibri" pitchFamily="34" charset="0"/>
              </a:defRPr>
            </a:lvl3pPr>
            <a:lvl4pPr marL="1668433" indent="-236937" eaLnBrk="0" hangingPunct="0">
              <a:spcBef>
                <a:spcPct val="30000"/>
              </a:spcBef>
              <a:defRPr sz="1300">
                <a:solidFill>
                  <a:schemeClr val="tx1"/>
                </a:solidFill>
                <a:latin typeface="Calibri" pitchFamily="34" charset="0"/>
              </a:defRPr>
            </a:lvl4pPr>
            <a:lvl5pPr marL="2145599" indent="-236937" eaLnBrk="0" hangingPunct="0">
              <a:spcBef>
                <a:spcPct val="30000"/>
              </a:spcBef>
              <a:defRPr sz="1300">
                <a:solidFill>
                  <a:schemeClr val="tx1"/>
                </a:solidFill>
                <a:latin typeface="Calibri" pitchFamily="34" charset="0"/>
              </a:defRPr>
            </a:lvl5pPr>
            <a:lvl6pPr marL="2619474" indent="-236937" eaLnBrk="0" fontAlgn="base" hangingPunct="0">
              <a:spcBef>
                <a:spcPct val="30000"/>
              </a:spcBef>
              <a:spcAft>
                <a:spcPct val="0"/>
              </a:spcAft>
              <a:defRPr sz="1300">
                <a:solidFill>
                  <a:schemeClr val="tx1"/>
                </a:solidFill>
                <a:latin typeface="Calibri" pitchFamily="34" charset="0"/>
              </a:defRPr>
            </a:lvl6pPr>
            <a:lvl7pPr marL="3093348" indent="-236937" eaLnBrk="0" fontAlgn="base" hangingPunct="0">
              <a:spcBef>
                <a:spcPct val="30000"/>
              </a:spcBef>
              <a:spcAft>
                <a:spcPct val="0"/>
              </a:spcAft>
              <a:defRPr sz="1300">
                <a:solidFill>
                  <a:schemeClr val="tx1"/>
                </a:solidFill>
                <a:latin typeface="Calibri" pitchFamily="34" charset="0"/>
              </a:defRPr>
            </a:lvl7pPr>
            <a:lvl8pPr marL="3567225" indent="-236937" eaLnBrk="0" fontAlgn="base" hangingPunct="0">
              <a:spcBef>
                <a:spcPct val="30000"/>
              </a:spcBef>
              <a:spcAft>
                <a:spcPct val="0"/>
              </a:spcAft>
              <a:defRPr sz="1300">
                <a:solidFill>
                  <a:schemeClr val="tx1"/>
                </a:solidFill>
                <a:latin typeface="Calibri" pitchFamily="34" charset="0"/>
              </a:defRPr>
            </a:lvl8pPr>
            <a:lvl9pPr marL="4041098" indent="-236937"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defRPr/>
            </a:pPr>
            <a:fld id="{C2D1C954-6A99-4AEA-A58E-B727EE2EC5E4}" type="slidenum">
              <a:rPr lang="en-US" altLang="en-US" smtClean="0"/>
              <a:pPr eaLnBrk="1" hangingPunct="1">
                <a:spcBef>
                  <a:spcPct val="0"/>
                </a:spcBef>
                <a:defRPr/>
              </a:pPr>
              <a:t>28</a:t>
            </a:fld>
            <a:endParaRPr lang="en-US" altLang="en-US" dirty="0" smtClean="0"/>
          </a:p>
        </p:txBody>
      </p:sp>
    </p:spTree>
    <p:extLst>
      <p:ext uri="{BB962C8B-B14F-4D97-AF65-F5344CB8AC3E}">
        <p14:creationId xmlns:p14="http://schemas.microsoft.com/office/powerpoint/2010/main" val="305677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Purpose of Slide: Example of a Block Diagram</a:t>
            </a:r>
          </a:p>
          <a:p>
            <a:endParaRPr lang="en-US" dirty="0" smtClean="0"/>
          </a:p>
          <a:p>
            <a:r>
              <a:rPr lang="en-US" dirty="0" smtClean="0"/>
              <a:t>Key Message: It is useful to document how each system element connects to other system elements</a:t>
            </a:r>
          </a:p>
          <a:p>
            <a:r>
              <a:rPr lang="en-US" dirty="0" smtClean="0"/>
              <a:t>Time on Chart: 2 minutes</a:t>
            </a:r>
          </a:p>
          <a:p>
            <a:endParaRPr lang="en-US" dirty="0" smtClean="0"/>
          </a:p>
          <a:p>
            <a:pPr eaLnBrk="1" hangingPunct="1">
              <a:spcBef>
                <a:spcPct val="0"/>
              </a:spcBef>
            </a:pPr>
            <a:r>
              <a:rPr lang="en-US" dirty="0" smtClean="0"/>
              <a:t>Suggested Comments:  We can analyze our Transit AVL scenario and develop a high-level block diagram that defines the scope and content of our proposed system.  The boxes represent the system</a:t>
            </a:r>
            <a:r>
              <a:rPr lang="en-US" baseline="0" dirty="0" smtClean="0"/>
              <a:t> elements and the lines connecting the boxes show that there is some sort of communications between them.  </a:t>
            </a:r>
          </a:p>
          <a:p>
            <a:pPr eaLnBrk="1" hangingPunct="1">
              <a:spcBef>
                <a:spcPct val="0"/>
              </a:spcBef>
            </a:pPr>
            <a:endParaRPr lang="en-US" baseline="0" dirty="0" smtClean="0"/>
          </a:p>
          <a:p>
            <a:pPr eaLnBrk="1" hangingPunct="1">
              <a:spcBef>
                <a:spcPct val="0"/>
              </a:spcBef>
            </a:pPr>
            <a:r>
              <a:rPr lang="en-US" dirty="0" smtClean="0"/>
              <a:t>In this example, first we model Marcel as a Transit Vehicle Operator, second his bus as a City Transit Vehicle and thirdly the City Transit Management Center which manages the fleet of bus.  A part of the management is tracking the buses.  </a:t>
            </a:r>
            <a:r>
              <a:rPr lang="en-US" smtClean="0"/>
              <a:t>Next we </a:t>
            </a:r>
            <a:r>
              <a:rPr lang="en-US" dirty="0" smtClean="0"/>
              <a:t>show lines connecting the system elements.  In this example Marcel does not communicate directly with the City Transit Management Center, he only communicates through systems on his City Transit Vehicle.  </a:t>
            </a:r>
          </a:p>
          <a:p>
            <a:pPr eaLnBrk="1" hangingPunct="1">
              <a:spcBef>
                <a:spcPct val="0"/>
              </a:spcBef>
              <a:buFont typeface="Wingdings" pitchFamily="2" charset="2"/>
              <a:buNone/>
            </a:pPr>
            <a:endParaRPr lang="en-US" dirty="0" smtClean="0"/>
          </a:p>
          <a:p>
            <a:r>
              <a:rPr lang="en-US" dirty="0" smtClean="0"/>
              <a:t>Transition: </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29</a:t>
            </a:fld>
            <a:endParaRPr lang="en-US"/>
          </a:p>
        </p:txBody>
      </p:sp>
    </p:spTree>
    <p:extLst>
      <p:ext uri="{BB962C8B-B14F-4D97-AF65-F5344CB8AC3E}">
        <p14:creationId xmlns:p14="http://schemas.microsoft.com/office/powerpoint/2010/main" val="297671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Purpose of Slide: Provide</a:t>
            </a:r>
            <a:r>
              <a:rPr lang="en-US" baseline="0" dirty="0" smtClean="0"/>
              <a:t> students a preview of the exercise so they know what they will be doing and can relate the lecture to their task.</a:t>
            </a:r>
            <a:endParaRPr lang="en-US" dirty="0" smtClean="0"/>
          </a:p>
          <a:p>
            <a:endParaRPr lang="en-US" dirty="0" smtClean="0"/>
          </a:p>
          <a:p>
            <a:r>
              <a:rPr lang="en-US" dirty="0" smtClean="0"/>
              <a:t>Key Message: In the </a:t>
            </a:r>
            <a:r>
              <a:rPr lang="en-US" baseline="0" dirty="0" smtClean="0"/>
              <a:t>exercise, students will define some draft input to a set of stakeholder user needs for the PCB Case Study from the perspective of the traffic engineer working for the state.</a:t>
            </a:r>
            <a:endParaRPr lang="en-US" dirty="0" smtClean="0"/>
          </a:p>
          <a:p>
            <a:endParaRPr lang="en-US" dirty="0" smtClean="0"/>
          </a:p>
          <a:p>
            <a:r>
              <a:rPr lang="en-US" dirty="0" smtClean="0"/>
              <a:t>Time on Chart: 1 minute</a:t>
            </a:r>
          </a:p>
          <a:p>
            <a:endParaRPr lang="en-US" dirty="0" smtClean="0"/>
          </a:p>
          <a:p>
            <a:r>
              <a:rPr lang="en-US" dirty="0" smtClean="0"/>
              <a:t>Suggested Comments: The</a:t>
            </a:r>
            <a:r>
              <a:rPr lang="en-US" baseline="0" dirty="0" smtClean="0"/>
              <a:t> exercise you will be doing in Component 2 develops some of the parts of a Concept of Operations including a list of stakeholders, their corresponding systems or elements as well as an initial set of stakeholder user needs for the University Stadium Case Study. The project scenario revolves around a university football stadium and the traffic congestion that has begun to be a problem during games. In this exercise scenario, our football team has been having increasing success over the past few years and attendance at games has increased to stadium capacity. This capacity draw has put enormous strain on the roadway network around the stadium to the point where the City has to find a solution to remedy the problem because of the traffic congestion on game day. On top of that, the university, playing on the success of the team and the requests of alumni, has decided to expand the stadium capacity which will magnify the congestion problem. </a:t>
            </a:r>
            <a:endParaRPr lang="en-US" dirty="0"/>
          </a:p>
          <a:p>
            <a:endParaRPr lang="en-US" dirty="0"/>
          </a:p>
          <a:p>
            <a:r>
              <a:rPr lang="en-US" baseline="0" dirty="0" smtClean="0"/>
              <a:t>Your role in the exercise will be the City Traffic Engineer who needs to use Systems Engineering.  Your task will be to assure that the needs of the city, university and state are accurately and completely represented in a draft </a:t>
            </a:r>
            <a:r>
              <a:rPr lang="en-US" baseline="0" dirty="0" err="1" smtClean="0"/>
              <a:t>ConOps</a:t>
            </a:r>
            <a:r>
              <a:rPr lang="en-US" baseline="0" dirty="0" smtClean="0"/>
              <a:t>.</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a:t>
            </a:fld>
            <a:endParaRPr lang="en-US"/>
          </a:p>
        </p:txBody>
      </p:sp>
    </p:spTree>
    <p:extLst>
      <p:ext uri="{BB962C8B-B14F-4D97-AF65-F5344CB8AC3E}">
        <p14:creationId xmlns:p14="http://schemas.microsoft.com/office/powerpoint/2010/main" val="4129704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of Slide: Users often</a:t>
            </a:r>
            <a:r>
              <a:rPr lang="en-US" baseline="0" dirty="0" smtClean="0"/>
              <a:t> need help identifying their Needs</a:t>
            </a:r>
            <a:endParaRPr lang="en-US" dirty="0" smtClean="0"/>
          </a:p>
          <a:p>
            <a:endParaRPr lang="en-US" dirty="0" smtClean="0"/>
          </a:p>
          <a:p>
            <a:r>
              <a:rPr lang="en-US" dirty="0" smtClean="0"/>
              <a:t>Key Message: Users often</a:t>
            </a:r>
            <a:r>
              <a:rPr lang="en-US" baseline="0" dirty="0" smtClean="0"/>
              <a:t> need help identifying their Needs</a:t>
            </a:r>
          </a:p>
          <a:p>
            <a:endParaRPr lang="en-US" baseline="0" dirty="0" smtClean="0"/>
          </a:p>
          <a:p>
            <a:r>
              <a:rPr lang="en-US" baseline="0" dirty="0" smtClean="0"/>
              <a:t>NOTE: The next to slides can be easily skipped in the interest of reducing lecture time.</a:t>
            </a:r>
            <a:endParaRPr lang="en-US" dirty="0" smtClean="0"/>
          </a:p>
          <a:p>
            <a:endParaRPr lang="en-US" dirty="0" smtClean="0"/>
          </a:p>
          <a:p>
            <a:r>
              <a:rPr lang="en-US" dirty="0" smtClean="0"/>
              <a:t>Time on Chart: 2 minutes</a:t>
            </a:r>
          </a:p>
          <a:p>
            <a:endParaRPr lang="en-US" dirty="0" smtClean="0"/>
          </a:p>
          <a:p>
            <a:pPr eaLnBrk="1" hangingPunct="1">
              <a:spcBef>
                <a:spcPct val="0"/>
              </a:spcBef>
            </a:pPr>
            <a:r>
              <a:rPr lang="en-US" dirty="0" smtClean="0"/>
              <a:t>Suggested Comments: Let’s</a:t>
            </a:r>
            <a:r>
              <a:rPr lang="en-US" baseline="0" dirty="0" smtClean="0"/>
              <a:t> take an example that may be more relatable to you.  Many of you may have a smartphone.  You have user needs associated with your smartphone.  Your user needs will narrow your choices for the many types of smartphones in the marketplace.  Users often use features they know thinking they are describing their “needs”. Here is a top 10 smart phone feature list with a nod to David Letterman.</a:t>
            </a:r>
          </a:p>
          <a:p>
            <a:endParaRPr lang="en-US" baseline="0" dirty="0" smtClean="0"/>
          </a:p>
          <a:p>
            <a:r>
              <a:rPr lang="en-US" baseline="0" dirty="0" smtClean="0"/>
              <a:t>Source:  http://www.usatoday.com/story/tech/columnist/komando/2013/12/13/smartphone-battery-processing-display-camera/3921399/</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30</a:t>
            </a:fld>
            <a:endParaRPr lang="en-US"/>
          </a:p>
        </p:txBody>
      </p:sp>
    </p:spTree>
    <p:extLst>
      <p:ext uri="{BB962C8B-B14F-4D97-AF65-F5344CB8AC3E}">
        <p14:creationId xmlns:p14="http://schemas.microsoft.com/office/powerpoint/2010/main" val="93681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Purpose of Slide: feature list continued</a:t>
            </a:r>
          </a:p>
          <a:p>
            <a:endParaRPr lang="en-US" dirty="0" smtClean="0"/>
          </a:p>
          <a:p>
            <a:r>
              <a:rPr lang="en-US" dirty="0" smtClean="0"/>
              <a:t>Key Message: Users often</a:t>
            </a:r>
            <a:r>
              <a:rPr lang="en-US" baseline="0" dirty="0" smtClean="0"/>
              <a:t> need help identifying their Needs</a:t>
            </a:r>
            <a:endParaRPr lang="en-US" dirty="0" smtClean="0"/>
          </a:p>
          <a:p>
            <a:endParaRPr lang="en-US" dirty="0" smtClean="0"/>
          </a:p>
          <a:p>
            <a:r>
              <a:rPr lang="en-US" dirty="0" smtClean="0"/>
              <a:t>Time on Chart: 2 minutes</a:t>
            </a:r>
          </a:p>
          <a:p>
            <a:endParaRPr lang="en-US" dirty="0" smtClean="0"/>
          </a:p>
          <a:p>
            <a:pPr eaLnBrk="1" hangingPunct="1">
              <a:spcBef>
                <a:spcPct val="0"/>
              </a:spcBef>
            </a:pPr>
            <a:r>
              <a:rPr lang="en-US" dirty="0" smtClean="0"/>
              <a:t>Suggested Comments: Continuing</a:t>
            </a:r>
            <a:r>
              <a:rPr lang="en-US" baseline="0" dirty="0" smtClean="0"/>
              <a:t> our list…</a:t>
            </a:r>
          </a:p>
          <a:p>
            <a:endParaRPr lang="en-US" baseline="0" dirty="0" smtClean="0"/>
          </a:p>
          <a:p>
            <a:r>
              <a:rPr lang="en-US" baseline="0" dirty="0" smtClean="0"/>
              <a:t>One issue you can see with this list is that many of the terms are ambiguous or open to interpretation, terms like “Long-Lasting”, “Warp Speed”, “Crystal-Clear”, “Great” can mean different things to different people.  Also note that the fifth item “Near Field Communications” will greatly reduce your choices for a smart phone.  Maybe you have seen commercials for this capability where the two smart phones are brought into close proximity to each other to share information like contact information.</a:t>
            </a:r>
          </a:p>
          <a:p>
            <a:endParaRPr lang="en-US" baseline="0" dirty="0" smtClean="0"/>
          </a:p>
          <a:p>
            <a:r>
              <a:rPr lang="en-US" baseline="0" dirty="0" smtClean="0"/>
              <a:t>Another thing to keep in mind is that this is not a list of user needs, this is a list of features that may or may not satisfy your user needs.</a:t>
            </a:r>
          </a:p>
          <a:p>
            <a:endParaRPr lang="en-US" baseline="0" dirty="0" smtClean="0"/>
          </a:p>
          <a:p>
            <a:r>
              <a:rPr lang="en-US" baseline="0" dirty="0" smtClean="0"/>
              <a:t>Another example could be that you need a smartphone that is waterproof since you expect to use it in the shower.  In other words, your user needs directly affect your smartphone choices </a:t>
            </a:r>
          </a:p>
          <a:p>
            <a:endParaRPr lang="en-US" baseline="0" dirty="0" smtClean="0"/>
          </a:p>
          <a:p>
            <a:r>
              <a:rPr lang="en-US" baseline="0" dirty="0" smtClean="0"/>
              <a:t>Graphic:  http://androidcommunity.com/sony-hires-supermodel-to-show-off-waterproof-xperia-z-smartphone-20130308/</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Source:  http://www.usatoday.com/story/tech/columnist/komando/2013/12/13/smartphone-battery-processing-display-camera/3921399/</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31</a:t>
            </a:fld>
            <a:endParaRPr lang="en-US"/>
          </a:p>
        </p:txBody>
      </p:sp>
    </p:spTree>
    <p:extLst>
      <p:ext uri="{BB962C8B-B14F-4D97-AF65-F5344CB8AC3E}">
        <p14:creationId xmlns:p14="http://schemas.microsoft.com/office/powerpoint/2010/main" val="93681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smtClean="0"/>
              <a:t>Reality of developing a </a:t>
            </a:r>
            <a:r>
              <a:rPr lang="en-US" dirty="0" err="1" smtClean="0"/>
              <a:t>ConOps</a:t>
            </a:r>
            <a:endParaRPr lang="en-US" dirty="0"/>
          </a:p>
          <a:p>
            <a:endParaRPr lang="en-US" dirty="0"/>
          </a:p>
          <a:p>
            <a:r>
              <a:rPr lang="en-US" dirty="0"/>
              <a:t>Key Message: </a:t>
            </a:r>
            <a:r>
              <a:rPr lang="en-US" dirty="0" smtClean="0"/>
              <a:t>A </a:t>
            </a:r>
            <a:r>
              <a:rPr lang="en-US" dirty="0" err="1" smtClean="0"/>
              <a:t>ConOps</a:t>
            </a:r>
            <a:r>
              <a:rPr lang="en-US" dirty="0" smtClean="0"/>
              <a:t> document is meant to be a living document</a:t>
            </a:r>
            <a:endParaRPr lang="en-US" dirty="0"/>
          </a:p>
          <a:p>
            <a:endParaRPr lang="en-US" dirty="0"/>
          </a:p>
          <a:p>
            <a:r>
              <a:rPr lang="en-US" dirty="0"/>
              <a:t>Time on Chart: 2 minutes</a:t>
            </a:r>
          </a:p>
          <a:p>
            <a:endParaRPr lang="en-US" dirty="0"/>
          </a:p>
          <a:p>
            <a:pPr eaLnBrk="1" hangingPunct="1">
              <a:spcBef>
                <a:spcPct val="0"/>
              </a:spcBef>
            </a:pPr>
            <a:r>
              <a:rPr lang="en-US" dirty="0"/>
              <a:t>Suggested Comments:  Remember you rarely get to start with a clean </a:t>
            </a:r>
            <a:r>
              <a:rPr lang="en-US" dirty="0" smtClean="0"/>
              <a:t>slate. System concepts documented in the </a:t>
            </a:r>
            <a:r>
              <a:rPr lang="en-US" dirty="0" err="1" smtClean="0"/>
              <a:t>ConOps</a:t>
            </a:r>
            <a:r>
              <a:rPr lang="en-US" dirty="0" smtClean="0"/>
              <a:t> need to take into account the user needs as well as any constraints imposed on the system such as a particular hardware or software platform.</a:t>
            </a:r>
          </a:p>
          <a:p>
            <a:pPr eaLnBrk="1" hangingPunct="1">
              <a:spcBef>
                <a:spcPct val="0"/>
              </a:spcBef>
            </a:pPr>
            <a:endParaRPr lang="en-US" dirty="0"/>
          </a:p>
          <a:p>
            <a:pPr eaLnBrk="1" hangingPunct="1">
              <a:spcBef>
                <a:spcPct val="0"/>
              </a:spcBef>
            </a:pPr>
            <a:r>
              <a:rPr lang="en-US" dirty="0" smtClean="0"/>
              <a:t>Part of the Systems Engineering process is managing change. The </a:t>
            </a:r>
            <a:r>
              <a:rPr lang="en-US" dirty="0" err="1" smtClean="0"/>
              <a:t>ConOps</a:t>
            </a:r>
            <a:r>
              <a:rPr lang="en-US" dirty="0" smtClean="0"/>
              <a:t> may change as you get further into the details in later stages of the Systems Engineering Process. These changes need to be managed to reduce scope creep which may affect schedule and budget.</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32</a:t>
            </a:fld>
            <a:endParaRPr lang="en-US"/>
          </a:p>
        </p:txBody>
      </p:sp>
    </p:spTree>
    <p:extLst>
      <p:ext uri="{BB962C8B-B14F-4D97-AF65-F5344CB8AC3E}">
        <p14:creationId xmlns:p14="http://schemas.microsoft.com/office/powerpoint/2010/main" val="3907572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smtClean="0"/>
              <a:t>Introduce a recommended </a:t>
            </a:r>
            <a:r>
              <a:rPr lang="en-US" dirty="0" err="1" smtClean="0"/>
              <a:t>ConOps</a:t>
            </a:r>
            <a:r>
              <a:rPr lang="en-US" dirty="0" smtClean="0"/>
              <a:t> document outline</a:t>
            </a:r>
            <a:endParaRPr lang="en-US" dirty="0"/>
          </a:p>
          <a:p>
            <a:endParaRPr lang="en-US" dirty="0"/>
          </a:p>
          <a:p>
            <a:r>
              <a:rPr lang="en-US" dirty="0"/>
              <a:t>Key Message: </a:t>
            </a:r>
            <a:r>
              <a:rPr lang="en-US" dirty="0" smtClean="0"/>
              <a:t> List of the content of a </a:t>
            </a:r>
            <a:r>
              <a:rPr lang="en-US" dirty="0" err="1" smtClean="0"/>
              <a:t>ConOps</a:t>
            </a:r>
            <a:r>
              <a:rPr lang="en-US" dirty="0" smtClean="0"/>
              <a:t> based on the ISO/IEC/IEEE standard format</a:t>
            </a:r>
            <a:endParaRPr lang="en-US" dirty="0"/>
          </a:p>
          <a:p>
            <a:endParaRPr lang="en-US" dirty="0"/>
          </a:p>
          <a:p>
            <a:r>
              <a:rPr lang="en-US" dirty="0"/>
              <a:t>Time on Chart: </a:t>
            </a:r>
            <a:r>
              <a:rPr lang="en-US" dirty="0" smtClean="0"/>
              <a:t>1 minute</a:t>
            </a:r>
            <a:endParaRPr lang="en-US" dirty="0"/>
          </a:p>
          <a:p>
            <a:endParaRPr lang="en-US" dirty="0"/>
          </a:p>
          <a:p>
            <a:pPr eaLnBrk="1" hangingPunct="1">
              <a:spcBef>
                <a:spcPct val="0"/>
              </a:spcBef>
            </a:pPr>
            <a:r>
              <a:rPr lang="en-US" dirty="0"/>
              <a:t>Suggested Comments:  </a:t>
            </a:r>
            <a:r>
              <a:rPr lang="en-US" dirty="0" smtClean="0"/>
              <a:t>This is a list of the recommended items to include</a:t>
            </a:r>
            <a:r>
              <a:rPr lang="en-US" baseline="0" dirty="0" smtClean="0"/>
              <a:t> in a Concept of Operations document as </a:t>
            </a:r>
            <a:r>
              <a:rPr lang="en-US" dirty="0" smtClean="0"/>
              <a:t>in the ISO/IEC/IEEE 29148 standard. We will walk through this list</a:t>
            </a:r>
            <a:r>
              <a:rPr lang="en-US" baseline="0" dirty="0" smtClean="0"/>
              <a:t> in the next few slides.</a:t>
            </a:r>
          </a:p>
          <a:p>
            <a:pPr eaLnBrk="1" hangingPunct="1">
              <a:spcBef>
                <a:spcPct val="0"/>
              </a:spcBef>
            </a:pPr>
            <a:endParaRPr lang="en-US" baseline="0" dirty="0" smtClean="0"/>
          </a:p>
          <a:p>
            <a:pPr eaLnBrk="1" hangingPunct="1">
              <a:spcBef>
                <a:spcPct val="0"/>
              </a:spcBef>
            </a:pPr>
            <a:r>
              <a:rPr lang="en-US" baseline="0" dirty="0" smtClean="0"/>
              <a:t>ISO = International Organization for Standardization</a:t>
            </a:r>
          </a:p>
          <a:p>
            <a:pPr eaLnBrk="1" hangingPunct="1">
              <a:spcBef>
                <a:spcPct val="0"/>
              </a:spcBef>
            </a:pPr>
            <a:r>
              <a:rPr lang="en-US" baseline="0" dirty="0" smtClean="0"/>
              <a:t>IEC = International </a:t>
            </a:r>
            <a:r>
              <a:rPr lang="en-US" baseline="0" dirty="0" err="1" smtClean="0"/>
              <a:t>Electrotechnical</a:t>
            </a:r>
            <a:r>
              <a:rPr lang="en-US" baseline="0" dirty="0" smtClean="0"/>
              <a:t> Commission</a:t>
            </a:r>
          </a:p>
          <a:p>
            <a:pPr eaLnBrk="1" hangingPunct="1">
              <a:spcBef>
                <a:spcPct val="0"/>
              </a:spcBef>
            </a:pPr>
            <a:r>
              <a:rPr lang="en-US" baseline="0" dirty="0" smtClean="0"/>
              <a:t>IEEE = Institute of Electrical and Electronics Engineers</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33</a:t>
            </a:fld>
            <a:endParaRPr lang="en-US"/>
          </a:p>
        </p:txBody>
      </p:sp>
    </p:spTree>
    <p:extLst>
      <p:ext uri="{BB962C8B-B14F-4D97-AF65-F5344CB8AC3E}">
        <p14:creationId xmlns:p14="http://schemas.microsoft.com/office/powerpoint/2010/main" val="3149147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  Slides 34-38 can be skipped in the lecture, students can review the details</a:t>
            </a:r>
            <a:r>
              <a:rPr lang="en-US" baseline="0" dirty="0" smtClean="0"/>
              <a:t> of a Concept of Operations on their own.</a:t>
            </a:r>
            <a:endParaRPr lang="en-US" dirty="0" smtClean="0"/>
          </a:p>
          <a:p>
            <a:endParaRPr lang="en-US" dirty="0" smtClean="0"/>
          </a:p>
          <a:p>
            <a:r>
              <a:rPr lang="en-US" dirty="0" smtClean="0"/>
              <a:t>Purpose </a:t>
            </a:r>
            <a:r>
              <a:rPr lang="en-US" dirty="0"/>
              <a:t>of Slide: </a:t>
            </a:r>
            <a:r>
              <a:rPr lang="en-US" dirty="0" smtClean="0"/>
              <a:t> First 2 sections of a </a:t>
            </a:r>
            <a:r>
              <a:rPr lang="en-US" dirty="0" err="1" smtClean="0"/>
              <a:t>ConOps</a:t>
            </a:r>
            <a:endParaRPr lang="en-US" dirty="0"/>
          </a:p>
          <a:p>
            <a:endParaRPr lang="en-US" dirty="0"/>
          </a:p>
          <a:p>
            <a:r>
              <a:rPr lang="en-US" dirty="0"/>
              <a:t>Key Message: </a:t>
            </a:r>
            <a:r>
              <a:rPr lang="en-US" dirty="0" smtClean="0"/>
              <a:t> Scope and Reference</a:t>
            </a:r>
            <a:r>
              <a:rPr lang="en-US" baseline="0" dirty="0" smtClean="0"/>
              <a:t> Documents </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a:t>
            </a:r>
            <a:r>
              <a:rPr lang="en-US" baseline="0" dirty="0" smtClean="0"/>
              <a:t> scope describes the system at a high-level establishing the boundaries and providing the purpose of the system and what it does.</a:t>
            </a:r>
          </a:p>
          <a:p>
            <a:pPr eaLnBrk="1" hangingPunct="1">
              <a:spcBef>
                <a:spcPct val="0"/>
              </a:spcBef>
            </a:pPr>
            <a:endParaRPr lang="en-US" baseline="0" dirty="0" smtClean="0"/>
          </a:p>
          <a:p>
            <a:pPr eaLnBrk="1" hangingPunct="1">
              <a:spcBef>
                <a:spcPct val="0"/>
              </a:spcBef>
            </a:pPr>
            <a:r>
              <a:rPr lang="en-US" dirty="0" smtClean="0"/>
              <a:t>The</a:t>
            </a:r>
            <a:r>
              <a:rPr lang="en-US" baseline="0" dirty="0" smtClean="0"/>
              <a:t> reference documents provide the sources upon which the system is based such as standards or documents describing the foundation of the system concept.</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34</a:t>
            </a:fld>
            <a:endParaRPr lang="en-US"/>
          </a:p>
        </p:txBody>
      </p:sp>
    </p:spTree>
    <p:extLst>
      <p:ext uri="{BB962C8B-B14F-4D97-AF65-F5344CB8AC3E}">
        <p14:creationId xmlns:p14="http://schemas.microsoft.com/office/powerpoint/2010/main" val="3597922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a:t>
            </a:r>
            <a:r>
              <a:rPr lang="en-US" dirty="0" smtClean="0"/>
              <a:t>Next 2 </a:t>
            </a:r>
            <a:r>
              <a:rPr lang="en-US" dirty="0"/>
              <a:t>sections of a </a:t>
            </a:r>
            <a:r>
              <a:rPr lang="en-US" dirty="0" err="1"/>
              <a:t>ConOps</a:t>
            </a:r>
            <a:endParaRPr lang="en-US" dirty="0"/>
          </a:p>
          <a:p>
            <a:endParaRPr lang="en-US" dirty="0"/>
          </a:p>
          <a:p>
            <a:r>
              <a:rPr lang="en-US" dirty="0"/>
              <a:t>Key Message:  </a:t>
            </a:r>
            <a:r>
              <a:rPr lang="en-US" dirty="0" smtClean="0"/>
              <a:t>Current situation and justification for change</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 current system</a:t>
            </a:r>
            <a:r>
              <a:rPr lang="en-US" baseline="0" dirty="0" smtClean="0"/>
              <a:t> or situation describes the baseline of the existing system from which the updates will be made or the current situation within which a new system will be developed. It provides a basis for expressing the user needs.</a:t>
            </a:r>
          </a:p>
          <a:p>
            <a:pPr eaLnBrk="1" hangingPunct="1">
              <a:spcBef>
                <a:spcPct val="0"/>
              </a:spcBef>
            </a:pPr>
            <a:endParaRPr lang="en-US" baseline="0" dirty="0" smtClean="0"/>
          </a:p>
          <a:p>
            <a:pPr eaLnBrk="1" hangingPunct="1">
              <a:spcBef>
                <a:spcPct val="0"/>
              </a:spcBef>
            </a:pPr>
            <a:r>
              <a:rPr lang="en-US" baseline="0" dirty="0" smtClean="0"/>
              <a:t>The justification for change describes the user needs and describes system evolution. This provides justification for the project or the change to the system.</a:t>
            </a:r>
            <a:endParaRPr lang="en-US" dirty="0" smtClean="0"/>
          </a:p>
          <a:p>
            <a:pPr eaLnBrk="1" hangingPunct="1">
              <a:spcBef>
                <a:spcPct val="0"/>
              </a:spcBef>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35</a:t>
            </a:fld>
            <a:endParaRPr lang="en-US"/>
          </a:p>
        </p:txBody>
      </p:sp>
    </p:spTree>
    <p:extLst>
      <p:ext uri="{BB962C8B-B14F-4D97-AF65-F5344CB8AC3E}">
        <p14:creationId xmlns:p14="http://schemas.microsoft.com/office/powerpoint/2010/main" val="1841755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Next 2 </a:t>
            </a:r>
            <a:r>
              <a:rPr lang="en-US" dirty="0"/>
              <a:t>sections of a </a:t>
            </a:r>
            <a:r>
              <a:rPr lang="en-US" dirty="0" err="1"/>
              <a:t>ConOps</a:t>
            </a:r>
            <a:endParaRPr lang="en-US" dirty="0"/>
          </a:p>
          <a:p>
            <a:endParaRPr lang="en-US" dirty="0"/>
          </a:p>
          <a:p>
            <a:r>
              <a:rPr lang="en-US" dirty="0"/>
              <a:t>Key Message:  </a:t>
            </a:r>
            <a:r>
              <a:rPr lang="en-US" dirty="0" smtClean="0"/>
              <a:t>System Concepts</a:t>
            </a:r>
            <a:r>
              <a:rPr lang="en-US" baseline="0" dirty="0" smtClean="0"/>
              <a:t> and operational scenarios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These 2 sections of the </a:t>
            </a:r>
            <a:r>
              <a:rPr lang="en-US" dirty="0" err="1" smtClean="0"/>
              <a:t>ConOps</a:t>
            </a:r>
            <a:r>
              <a:rPr lang="en-US" dirty="0" smtClean="0"/>
              <a:t> express</a:t>
            </a:r>
            <a:r>
              <a:rPr lang="en-US" baseline="0" dirty="0" smtClean="0"/>
              <a:t> the vision for the system or project. They explain the user’s perspective of the system operation and any constraints that must be taken into account. The scenarios includes the people and systems involved and how the interact and benefit from the system operation.</a:t>
            </a:r>
          </a:p>
          <a:p>
            <a:pPr eaLnBrk="1" hangingPunct="1">
              <a:spcBef>
                <a:spcPct val="0"/>
              </a:spcBef>
            </a:pPr>
            <a:endParaRPr lang="en-US" baseline="0" dirty="0" smtClean="0"/>
          </a:p>
          <a:p>
            <a:pPr eaLnBrk="1" hangingPunct="1">
              <a:spcBef>
                <a:spcPct val="0"/>
              </a:spcBef>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36</a:t>
            </a:fld>
            <a:endParaRPr lang="en-US"/>
          </a:p>
        </p:txBody>
      </p:sp>
    </p:spTree>
    <p:extLst>
      <p:ext uri="{BB962C8B-B14F-4D97-AF65-F5344CB8AC3E}">
        <p14:creationId xmlns:p14="http://schemas.microsoft.com/office/powerpoint/2010/main" val="3397484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Next 2 </a:t>
            </a:r>
            <a:r>
              <a:rPr lang="en-US" dirty="0"/>
              <a:t>sections of a </a:t>
            </a:r>
            <a:r>
              <a:rPr lang="en-US" dirty="0" err="1"/>
              <a:t>ConOps</a:t>
            </a:r>
            <a:endParaRPr lang="en-US" dirty="0"/>
          </a:p>
          <a:p>
            <a:endParaRPr lang="en-US" dirty="0"/>
          </a:p>
          <a:p>
            <a:r>
              <a:rPr lang="en-US" dirty="0"/>
              <a:t>Key Message:  </a:t>
            </a:r>
            <a:r>
              <a:rPr lang="en-US" dirty="0" smtClean="0"/>
              <a:t>Summary of Impacts</a:t>
            </a:r>
            <a:r>
              <a:rPr lang="en-US" baseline="0" dirty="0" smtClean="0"/>
              <a:t> and system analysis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These </a:t>
            </a:r>
            <a:r>
              <a:rPr lang="en-US" dirty="0"/>
              <a:t>two sections are defining </a:t>
            </a:r>
            <a:r>
              <a:rPr lang="en-US" dirty="0" smtClean="0"/>
              <a:t>the summary of expected impacts including cost and changes to operations as well as further analysis of the proposed system such as benefits, advantages, disadvantages and alternatives considered.  This section should clearly describe why the proposed system is the best choice.</a:t>
            </a:r>
          </a:p>
          <a:p>
            <a:pPr eaLnBrk="1" hangingPunct="1">
              <a:spcBef>
                <a:spcPct val="0"/>
              </a:spcBef>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37</a:t>
            </a:fld>
            <a:endParaRPr lang="en-US"/>
          </a:p>
        </p:txBody>
      </p:sp>
    </p:spTree>
    <p:extLst>
      <p:ext uri="{BB962C8B-B14F-4D97-AF65-F5344CB8AC3E}">
        <p14:creationId xmlns:p14="http://schemas.microsoft.com/office/powerpoint/2010/main" val="3823250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Last 2 </a:t>
            </a:r>
            <a:r>
              <a:rPr lang="en-US" dirty="0"/>
              <a:t>sections of a </a:t>
            </a:r>
            <a:r>
              <a:rPr lang="en-US" dirty="0" err="1"/>
              <a:t>ConOps</a:t>
            </a:r>
            <a:endParaRPr lang="en-US" dirty="0"/>
          </a:p>
          <a:p>
            <a:endParaRPr lang="en-US" dirty="0"/>
          </a:p>
          <a:p>
            <a:r>
              <a:rPr lang="en-US" dirty="0"/>
              <a:t>Key Message:  </a:t>
            </a:r>
            <a:r>
              <a:rPr lang="en-US" dirty="0" smtClean="0"/>
              <a:t>Appendices and Glossary</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These two </a:t>
            </a:r>
            <a:r>
              <a:rPr lang="en-US" dirty="0"/>
              <a:t>sections </a:t>
            </a:r>
            <a:r>
              <a:rPr lang="en-US" dirty="0" smtClean="0"/>
              <a:t>include appendices as a catch-all for anything deemed important to reference in support of the main sections of the </a:t>
            </a:r>
            <a:r>
              <a:rPr lang="en-US" dirty="0" err="1" smtClean="0"/>
              <a:t>ConOps</a:t>
            </a:r>
            <a:r>
              <a:rPr lang="en-US" dirty="0" smtClean="0"/>
              <a:t> and a Glossary which</a:t>
            </a:r>
            <a:r>
              <a:rPr lang="en-US" baseline="0" dirty="0" smtClean="0"/>
              <a:t> </a:t>
            </a:r>
            <a:r>
              <a:rPr lang="en-US" dirty="0" smtClean="0"/>
              <a:t>is useful to define consistent terms.</a:t>
            </a:r>
          </a:p>
          <a:p>
            <a:pPr eaLnBrk="1" hangingPunct="1">
              <a:spcBef>
                <a:spcPct val="0"/>
              </a:spcBef>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38</a:t>
            </a:fld>
            <a:endParaRPr lang="en-US"/>
          </a:p>
        </p:txBody>
      </p:sp>
    </p:spTree>
    <p:extLst>
      <p:ext uri="{BB962C8B-B14F-4D97-AF65-F5344CB8AC3E}">
        <p14:creationId xmlns:p14="http://schemas.microsoft.com/office/powerpoint/2010/main" val="196704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Purpose of Slide: </a:t>
            </a:r>
            <a:r>
              <a:rPr lang="en-US" dirty="0" smtClean="0"/>
              <a:t> </a:t>
            </a:r>
            <a:r>
              <a:rPr lang="en-US" dirty="0" err="1" smtClean="0"/>
              <a:t>ConOps</a:t>
            </a:r>
            <a:r>
              <a:rPr lang="en-US" dirty="0" smtClean="0"/>
              <a:t> Development considerations</a:t>
            </a:r>
            <a:endParaRPr lang="en-US" dirty="0"/>
          </a:p>
          <a:p>
            <a:endParaRPr lang="en-US" dirty="0"/>
          </a:p>
          <a:p>
            <a:r>
              <a:rPr lang="en-US" dirty="0"/>
              <a:t>Key Message: </a:t>
            </a:r>
            <a:r>
              <a:rPr lang="en-US" dirty="0" err="1"/>
              <a:t>ConOps</a:t>
            </a:r>
            <a:r>
              <a:rPr lang="en-US" dirty="0"/>
              <a:t> Development considerations</a:t>
            </a:r>
          </a:p>
          <a:p>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Explain each bullet to the students, it is critical to include the users in developing a </a:t>
            </a:r>
            <a:r>
              <a:rPr lang="en-US" dirty="0" err="1" smtClean="0"/>
              <a:t>ConOps</a:t>
            </a:r>
            <a:r>
              <a:rPr lang="en-US" dirty="0" smtClean="0"/>
              <a:t>. The users are the ones who have to be satisfied with the final system.</a:t>
            </a:r>
          </a:p>
          <a:p>
            <a:pPr eaLnBrk="1" hangingPunct="1">
              <a:spcBef>
                <a:spcPct val="0"/>
              </a:spcBef>
            </a:pPr>
            <a:endParaRPr lang="en-US" dirty="0"/>
          </a:p>
          <a:p>
            <a:pPr eaLnBrk="1" hangingPunct="1">
              <a:spcBef>
                <a:spcPct val="0"/>
              </a:spcBef>
            </a:pPr>
            <a:r>
              <a:rPr lang="en-US" dirty="0" smtClean="0"/>
              <a:t>It is sometimes hard to know when you have completely defined everything you will need to document the system in the </a:t>
            </a:r>
            <a:r>
              <a:rPr lang="en-US" dirty="0" err="1" smtClean="0"/>
              <a:t>ConOps</a:t>
            </a:r>
            <a:r>
              <a:rPr lang="en-US" dirty="0" smtClean="0"/>
              <a:t>.  Since the </a:t>
            </a:r>
            <a:r>
              <a:rPr lang="en-US" dirty="0" err="1" smtClean="0"/>
              <a:t>ConOps</a:t>
            </a:r>
            <a:r>
              <a:rPr lang="en-US" dirty="0" smtClean="0"/>
              <a:t> is a living document, if something else is found in a later SE stage such as the requirements, there should be some project contingency funding and schedule to accommodate changes.</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39</a:t>
            </a:fld>
            <a:endParaRPr lang="en-US"/>
          </a:p>
        </p:txBody>
      </p:sp>
    </p:spTree>
    <p:extLst>
      <p:ext uri="{BB962C8B-B14F-4D97-AF65-F5344CB8AC3E}">
        <p14:creationId xmlns:p14="http://schemas.microsoft.com/office/powerpoint/2010/main" val="200733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Purpose of Slide: Describe</a:t>
            </a:r>
            <a:r>
              <a:rPr lang="en-US" baseline="0" dirty="0" smtClean="0"/>
              <a:t> the exercise tasks.</a:t>
            </a:r>
            <a:endParaRPr lang="en-US" dirty="0" smtClean="0"/>
          </a:p>
          <a:p>
            <a:endParaRPr lang="en-US" dirty="0" smtClean="0"/>
          </a:p>
          <a:p>
            <a:r>
              <a:rPr lang="en-US" dirty="0" smtClean="0"/>
              <a:t>Key Message: The exercise will consist</a:t>
            </a:r>
            <a:r>
              <a:rPr lang="en-US" baseline="0" dirty="0" smtClean="0"/>
              <a:t> of specific topics that will be discussed in this presentation.</a:t>
            </a:r>
            <a:endParaRPr lang="en-US" dirty="0" smtClean="0"/>
          </a:p>
          <a:p>
            <a:endParaRPr lang="en-US" dirty="0" smtClean="0"/>
          </a:p>
          <a:p>
            <a:r>
              <a:rPr lang="en-US" dirty="0" smtClean="0"/>
              <a:t>Time on Chart: 1 minute</a:t>
            </a:r>
          </a:p>
          <a:p>
            <a:endParaRPr lang="en-US" dirty="0" smtClean="0"/>
          </a:p>
          <a:p>
            <a:r>
              <a:rPr lang="en-US" dirty="0" smtClean="0"/>
              <a:t>Suggested Comments: The exercise will consist of 4</a:t>
            </a:r>
            <a:r>
              <a:rPr lang="en-US" baseline="0" dirty="0" smtClean="0"/>
              <a:t> tasks as listed on this slide. The objective is to define the concept of the project with added elements in each step.  Task 1 will identify the stakeholders.  Stakeholders are primarily the users of the system but can also be the owner, funding agency or maintainer of the system.  Task 2 will explain the current situation.  Task 3 will produce a justification for changes.  Finally, Task 4 will develop supporting concepts for the proposed system.  So that’s the exercise and I hope understanding the scope of the tasks will help you grasp the information you need from the remainder of this presentation.</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a:t>
            </a:fld>
            <a:endParaRPr lang="en-US"/>
          </a:p>
        </p:txBody>
      </p:sp>
    </p:spTree>
    <p:extLst>
      <p:ext uri="{BB962C8B-B14F-4D97-AF65-F5344CB8AC3E}">
        <p14:creationId xmlns:p14="http://schemas.microsoft.com/office/powerpoint/2010/main" val="1471808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Purpose of Slide: Preview </a:t>
            </a:r>
            <a:r>
              <a:rPr lang="en-US" baseline="0" dirty="0" smtClean="0"/>
              <a:t>the exercise.</a:t>
            </a:r>
          </a:p>
          <a:p>
            <a:endParaRPr lang="en-US" dirty="0" smtClean="0"/>
          </a:p>
          <a:p>
            <a:r>
              <a:rPr lang="en-US" dirty="0" smtClean="0"/>
              <a:t>Key Message: In the </a:t>
            </a:r>
            <a:r>
              <a:rPr lang="en-US" baseline="0" dirty="0" smtClean="0"/>
              <a:t>exercise, students will define some draft input to a set of stakeholder user needs for the PCB Case Study from the perspective of the traffic engineer working for the city.</a:t>
            </a:r>
            <a:endParaRPr lang="en-US" dirty="0" smtClean="0"/>
          </a:p>
          <a:p>
            <a:endParaRPr lang="en-US" dirty="0" smtClean="0"/>
          </a:p>
          <a:p>
            <a:r>
              <a:rPr lang="en-US" dirty="0" smtClean="0"/>
              <a:t>Time on Chart: 1 minute</a:t>
            </a:r>
          </a:p>
          <a:p>
            <a:endParaRPr lang="en-US" dirty="0" smtClean="0"/>
          </a:p>
          <a:p>
            <a:r>
              <a:rPr lang="en-US" dirty="0" smtClean="0"/>
              <a:t>Suggested Comments: The</a:t>
            </a:r>
            <a:r>
              <a:rPr lang="en-US" baseline="0" dirty="0" smtClean="0"/>
              <a:t> exercise you will be doing in Component 2 develops some of the parts of a Concept of Operations including a list of stakeholders or users, their corresponding systems or elements as well as an initial set of stakeholder user needs for the University Stadium Case Study. The project scenario revolves around a university football stadium and the traffic congestion that has begun to be a problem during games. In this exercise scenario, our football team has been having increasing success over the past few years and attendance at games has increased to stadium capacity. This capacity draw has put enormous strain on the roadway network around the stadium to the point where the City has to find a solution to remedy the problem because of the traffic congestion on game day. On top of that, the university, playing on the success of the team and the requests of alumni, has decided to expand the stadium capacity which will magnify the congestion problem. </a:t>
            </a:r>
            <a:endParaRPr lang="en-US" dirty="0"/>
          </a:p>
          <a:p>
            <a:endParaRPr lang="en-US" dirty="0"/>
          </a:p>
          <a:p>
            <a:r>
              <a:rPr lang="en-US" baseline="0" dirty="0" smtClean="0"/>
              <a:t>Your role in the exercise will be that of a City Traffic Engineer who needs to use Systems Engineering.  Your task will be to assure that the needs of the city, university and state are accurately and completely represented in a draft </a:t>
            </a:r>
            <a:r>
              <a:rPr lang="en-US" baseline="0" dirty="0" err="1" smtClean="0"/>
              <a:t>ConOps</a:t>
            </a:r>
            <a:r>
              <a:rPr lang="en-US" baseline="0" dirty="0" smtClean="0"/>
              <a:t>.</a:t>
            </a:r>
          </a:p>
          <a:p>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40</a:t>
            </a:fld>
            <a:endParaRPr lang="en-US"/>
          </a:p>
        </p:txBody>
      </p:sp>
    </p:spTree>
    <p:extLst>
      <p:ext uri="{BB962C8B-B14F-4D97-AF65-F5344CB8AC3E}">
        <p14:creationId xmlns:p14="http://schemas.microsoft.com/office/powerpoint/2010/main" val="2087086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Purpose of Slide: Review </a:t>
            </a:r>
            <a:r>
              <a:rPr lang="en-US" baseline="0" dirty="0" smtClean="0"/>
              <a:t>the exercise tasks.</a:t>
            </a:r>
          </a:p>
          <a:p>
            <a:endParaRPr lang="en-US" baseline="0" dirty="0" smtClean="0"/>
          </a:p>
          <a:p>
            <a:r>
              <a:rPr lang="en-US" dirty="0" smtClean="0"/>
              <a:t>Key Message: The exercise will consist</a:t>
            </a:r>
            <a:r>
              <a:rPr lang="en-US" baseline="0" dirty="0" smtClean="0"/>
              <a:t> of 4 tasks.</a:t>
            </a:r>
            <a:endParaRPr lang="en-US" dirty="0" smtClean="0"/>
          </a:p>
          <a:p>
            <a:endParaRPr lang="en-US" dirty="0" smtClean="0"/>
          </a:p>
          <a:p>
            <a:r>
              <a:rPr lang="en-US" dirty="0" smtClean="0"/>
              <a:t>Time on Chart: 1 minute</a:t>
            </a:r>
          </a:p>
          <a:p>
            <a:endParaRPr lang="en-US" dirty="0" smtClean="0"/>
          </a:p>
          <a:p>
            <a:r>
              <a:rPr lang="en-US" dirty="0" smtClean="0"/>
              <a:t>Suggested Comments: The exercise will consist of 4</a:t>
            </a:r>
            <a:r>
              <a:rPr lang="en-US" baseline="0" dirty="0" smtClean="0"/>
              <a:t> tasks as listed on this slide. The objective is to define the concept of the project with added elements in each step.  </a:t>
            </a:r>
          </a:p>
          <a:p>
            <a:endParaRPr lang="en-US" baseline="0" dirty="0" smtClean="0"/>
          </a:p>
          <a:p>
            <a:pPr marL="179226" indent="-179226">
              <a:buFontTx/>
              <a:buChar char="-"/>
            </a:pPr>
            <a:r>
              <a:rPr lang="en-US" baseline="0" dirty="0" smtClean="0"/>
              <a:t>Task 1 will identify the stakeholders.  </a:t>
            </a:r>
          </a:p>
          <a:p>
            <a:pPr marL="179226" indent="-179226">
              <a:buFontTx/>
              <a:buChar char="-"/>
            </a:pPr>
            <a:r>
              <a:rPr lang="en-US" baseline="0" dirty="0" smtClean="0"/>
              <a:t>Task 2 will explain the current situation.  </a:t>
            </a:r>
          </a:p>
          <a:p>
            <a:pPr marL="179226" indent="-179226">
              <a:buFontTx/>
              <a:buChar char="-"/>
            </a:pPr>
            <a:r>
              <a:rPr lang="en-US" baseline="0" dirty="0" smtClean="0"/>
              <a:t>Task 3 will produce a justification for changes.  </a:t>
            </a:r>
          </a:p>
          <a:p>
            <a:pPr marL="179226" indent="-179226">
              <a:buFontTx/>
              <a:buChar char="-"/>
            </a:pPr>
            <a:r>
              <a:rPr lang="en-US" baseline="0" dirty="0" smtClean="0"/>
              <a:t>Finally, Task 4 will develop supporting concepts for the proposed system.  </a:t>
            </a:r>
          </a:p>
          <a:p>
            <a:pPr marL="179226" indent="-179226">
              <a:buFontTx/>
              <a:buChar char="-"/>
            </a:pPr>
            <a:endParaRPr lang="en-US" baseline="0"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41</a:t>
            </a:fld>
            <a:endParaRPr lang="en-US"/>
          </a:p>
        </p:txBody>
      </p:sp>
    </p:spTree>
    <p:extLst>
      <p:ext uri="{BB962C8B-B14F-4D97-AF65-F5344CB8AC3E}">
        <p14:creationId xmlns:p14="http://schemas.microsoft.com/office/powerpoint/2010/main" val="2261272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Purpose of Slide: Conduct a review</a:t>
            </a:r>
            <a:r>
              <a:rPr lang="en-US" baseline="0" dirty="0" smtClean="0"/>
              <a:t> to ensure students understand the purpose of the case study.</a:t>
            </a:r>
            <a:endParaRPr lang="en-US" dirty="0" smtClean="0"/>
          </a:p>
          <a:p>
            <a:endParaRPr lang="en-US" dirty="0" smtClean="0"/>
          </a:p>
          <a:p>
            <a:r>
              <a:rPr lang="en-US" dirty="0" smtClean="0"/>
              <a:t>Key Message: Confirm that case study</a:t>
            </a:r>
            <a:r>
              <a:rPr lang="en-US" baseline="0" dirty="0" smtClean="0"/>
              <a:t> provided an overview of Concept of Operations development applied to ITS, explored its application to transportation problems and exposes students to the roles needed for System Engineering to proceed.</a:t>
            </a:r>
            <a:endParaRPr lang="en-US" dirty="0" smtClean="0"/>
          </a:p>
          <a:p>
            <a:endParaRPr lang="en-US" dirty="0" smtClean="0"/>
          </a:p>
          <a:p>
            <a:r>
              <a:rPr lang="en-US" dirty="0" smtClean="0"/>
              <a:t>Time on Chart: 1 minute</a:t>
            </a:r>
          </a:p>
          <a:p>
            <a:endParaRPr lang="en-US" dirty="0" smtClean="0"/>
          </a:p>
          <a:p>
            <a:r>
              <a:rPr lang="en-US" dirty="0" smtClean="0"/>
              <a:t>Suggested Comments: </a:t>
            </a:r>
          </a:p>
          <a:p>
            <a:r>
              <a:rPr lang="en-US" dirty="0" smtClean="0"/>
              <a:t>Ask</a:t>
            </a:r>
            <a:r>
              <a:rPr lang="en-US" baseline="0" dirty="0" smtClean="0"/>
              <a:t> questions such as the one below to ensure that students understand the purpose of the case study.</a:t>
            </a:r>
            <a:r>
              <a:rPr lang="en-US" dirty="0" smtClean="0"/>
              <a:t> </a:t>
            </a:r>
          </a:p>
          <a:p>
            <a:endParaRPr lang="en-US" baseline="0" dirty="0" smtClean="0"/>
          </a:p>
          <a:p>
            <a:r>
              <a:rPr lang="en-US" baseline="0" dirty="0" smtClean="0"/>
              <a:t>What does a </a:t>
            </a:r>
            <a:r>
              <a:rPr lang="en-US" baseline="0" dirty="0" err="1" smtClean="0"/>
              <a:t>ConOps</a:t>
            </a:r>
            <a:r>
              <a:rPr lang="en-US" baseline="0" dirty="0" smtClean="0"/>
              <a:t> provide?</a:t>
            </a:r>
          </a:p>
          <a:p>
            <a:endParaRPr lang="en-US" baseline="0" dirty="0" smtClean="0"/>
          </a:p>
          <a:p>
            <a:r>
              <a:rPr lang="en-US" baseline="0" dirty="0" smtClean="0"/>
              <a:t>Possible Answers:</a:t>
            </a:r>
          </a:p>
          <a:p>
            <a:endParaRPr lang="en-US" baseline="0" dirty="0" smtClean="0"/>
          </a:p>
          <a:p>
            <a:pPr marL="179226" indent="-179226">
              <a:buFontTx/>
              <a:buChar char="-"/>
            </a:pPr>
            <a:r>
              <a:rPr lang="en-US" baseline="0" dirty="0" smtClean="0"/>
              <a:t>User Needs</a:t>
            </a:r>
          </a:p>
          <a:p>
            <a:pPr marL="179226" indent="-179226">
              <a:buFontTx/>
              <a:buChar char="-"/>
            </a:pPr>
            <a:r>
              <a:rPr lang="en-US" baseline="0" dirty="0" smtClean="0"/>
              <a:t>System/Project environment</a:t>
            </a:r>
          </a:p>
          <a:p>
            <a:pPr marL="179226" indent="-179226">
              <a:buFontTx/>
              <a:buChar char="-"/>
            </a:pPr>
            <a:r>
              <a:rPr lang="en-US" baseline="0" dirty="0" smtClean="0"/>
              <a:t>User Vision for system operation</a:t>
            </a:r>
          </a:p>
          <a:p>
            <a:r>
              <a:rPr lang="en-US" baseline="0" dirty="0" smtClean="0"/>
              <a:t> </a:t>
            </a:r>
          </a:p>
          <a:p>
            <a:r>
              <a:rPr lang="en-US" dirty="0" smtClean="0"/>
              <a:t>Transition:</a:t>
            </a:r>
          </a:p>
          <a:p>
            <a:endParaRPr lang="en-US" dirty="0" smtClean="0"/>
          </a:p>
          <a:p>
            <a:r>
              <a:rPr lang="en-US" dirty="0" smtClean="0"/>
              <a:t>Interactivity:</a:t>
            </a:r>
          </a:p>
          <a:p>
            <a:endParaRPr lang="en-US" dirty="0" smtClean="0"/>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42</a:t>
            </a:fld>
            <a:endParaRPr lang="en-US"/>
          </a:p>
        </p:txBody>
      </p:sp>
    </p:spTree>
    <p:extLst>
      <p:ext uri="{BB962C8B-B14F-4D97-AF65-F5344CB8AC3E}">
        <p14:creationId xmlns:p14="http://schemas.microsoft.com/office/powerpoint/2010/main" val="1541445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Purpose of Slide: </a:t>
            </a:r>
            <a:r>
              <a:rPr lang="en-US" dirty="0" smtClean="0"/>
              <a:t> Review Take Home Exercise</a:t>
            </a:r>
            <a:endParaRPr lang="en-US" dirty="0"/>
          </a:p>
          <a:p>
            <a:endParaRPr lang="en-US" dirty="0"/>
          </a:p>
          <a:p>
            <a:r>
              <a:rPr lang="en-US" dirty="0"/>
              <a:t>Key Message: </a:t>
            </a:r>
            <a:r>
              <a:rPr lang="en-US" dirty="0" smtClean="0"/>
              <a:t>Make sure the students understand</a:t>
            </a:r>
            <a:r>
              <a:rPr lang="en-US" baseline="0" dirty="0" smtClean="0"/>
              <a:t> the take home exercise</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As</a:t>
            </a:r>
            <a:r>
              <a:rPr lang="en-US" baseline="0" dirty="0" smtClean="0"/>
              <a:t> you read through the take home exercise material, you will be extracting the important information that will need to be captured in a Concept of Operations document.  You should not spend more than 2 hours on this exercise.  It is also okay to expand the scope of the project if something is unclear.  The idea behind the initial draft of a </a:t>
            </a:r>
            <a:r>
              <a:rPr lang="en-US" baseline="0" dirty="0" err="1" smtClean="0"/>
              <a:t>ConOps</a:t>
            </a:r>
            <a:r>
              <a:rPr lang="en-US" baseline="0" dirty="0" smtClean="0"/>
              <a:t> is to explore the project’s options as you determine the appropriate scope and the involved stakeholders.  The </a:t>
            </a:r>
            <a:r>
              <a:rPr lang="en-US" baseline="0" dirty="0" err="1" smtClean="0"/>
              <a:t>ConOps</a:t>
            </a:r>
            <a:r>
              <a:rPr lang="en-US" baseline="0" dirty="0" smtClean="0"/>
              <a:t> can always be changed to reflect the reality of budgets and schedules.</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43</a:t>
            </a:fld>
            <a:endParaRPr lang="en-US"/>
          </a:p>
        </p:txBody>
      </p:sp>
    </p:spTree>
    <p:extLst>
      <p:ext uri="{BB962C8B-B14F-4D97-AF65-F5344CB8AC3E}">
        <p14:creationId xmlns:p14="http://schemas.microsoft.com/office/powerpoint/2010/main" val="1842840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7"/>
          <p:cNvSpPr>
            <a:spLocks noGrp="1" noChangeArrowheads="1"/>
          </p:cNvSpPr>
          <p:nvPr>
            <p:ph type="sldNum" sz="quarter" idx="5"/>
          </p:nvPr>
        </p:nvSpPr>
        <p:spPr>
          <a:noFill/>
        </p:spPr>
        <p:txBody>
          <a:bodyPr/>
          <a:lstStyle/>
          <a:p>
            <a:pPr defTabSz="972385"/>
            <a:fld id="{D1B79F66-2482-400E-B7CF-2953DDDA4F4B}" type="slidenum">
              <a:rPr lang="en-US" smtClean="0"/>
              <a:pPr defTabSz="972385"/>
              <a:t>44</a:t>
            </a:fld>
            <a:endParaRPr lang="en-US" dirty="0" smtClean="0"/>
          </a:p>
        </p:txBody>
      </p:sp>
      <p:sp>
        <p:nvSpPr>
          <p:cNvPr id="74758" name="Rectangle 2"/>
          <p:cNvSpPr>
            <a:spLocks noGrp="1" noRot="1" noChangeAspect="1" noChangeArrowheads="1" noTextEdit="1"/>
          </p:cNvSpPr>
          <p:nvPr>
            <p:ph type="sldImg"/>
          </p:nvPr>
        </p:nvSpPr>
        <p:spPr>
          <a:xfrm>
            <a:off x="1135063" y="687388"/>
            <a:ext cx="4679950" cy="3511550"/>
          </a:xfrm>
          <a:ln/>
        </p:spPr>
      </p:sp>
      <p:sp>
        <p:nvSpPr>
          <p:cNvPr id="74759" name="Rectangle 3"/>
          <p:cNvSpPr>
            <a:spLocks noGrp="1" noChangeArrowheads="1"/>
          </p:cNvSpPr>
          <p:nvPr>
            <p:ph type="body" idx="1"/>
          </p:nvPr>
        </p:nvSpPr>
        <p:spPr>
          <a:xfrm>
            <a:off x="611586" y="4428395"/>
            <a:ext cx="5805488" cy="4197827"/>
          </a:xfrm>
          <a:noFill/>
          <a:ln/>
        </p:spPr>
        <p:txBody>
          <a:bodyPr>
            <a:normAutofit/>
          </a:bodyPr>
          <a:lstStyle/>
          <a:p>
            <a:r>
              <a:rPr lang="en-US" dirty="0"/>
              <a:t>Purpose of Slide: </a:t>
            </a:r>
            <a:r>
              <a:rPr lang="en-US" dirty="0" smtClean="0"/>
              <a:t>Review</a:t>
            </a:r>
            <a:r>
              <a:rPr lang="en-US" baseline="0" dirty="0" smtClean="0"/>
              <a:t> Key Benefits of a </a:t>
            </a:r>
            <a:r>
              <a:rPr lang="en-US" baseline="0" dirty="0" err="1" smtClean="0"/>
              <a:t>ConOps</a:t>
            </a:r>
            <a:endParaRPr lang="en-US" dirty="0"/>
          </a:p>
          <a:p>
            <a:endParaRPr lang="en-US" dirty="0"/>
          </a:p>
          <a:p>
            <a:pPr defTabSz="948029">
              <a:defRPr/>
            </a:pPr>
            <a:r>
              <a:rPr lang="en-US" dirty="0"/>
              <a:t>Key Message: </a:t>
            </a:r>
            <a:r>
              <a:rPr lang="en-US" dirty="0" smtClean="0"/>
              <a:t>Review</a:t>
            </a:r>
            <a:r>
              <a:rPr lang="en-US" baseline="0" dirty="0" smtClean="0"/>
              <a:t> Key Benefits of a </a:t>
            </a:r>
            <a:r>
              <a:rPr lang="en-US" baseline="0" dirty="0" err="1" smtClean="0"/>
              <a:t>ConOps</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The benefits</a:t>
            </a:r>
            <a:r>
              <a:rPr lang="en-US" baseline="0" dirty="0" smtClean="0"/>
              <a:t> of developing a </a:t>
            </a:r>
            <a:r>
              <a:rPr lang="en-US" baseline="0" dirty="0" err="1" smtClean="0"/>
              <a:t>ConOps</a:t>
            </a:r>
            <a:r>
              <a:rPr lang="en-US" baseline="0" dirty="0" smtClean="0"/>
              <a:t> include coming to agreement with everyone involved regarding the system capabilities and scope of your project as well as managing stakeholder expectations.</a:t>
            </a:r>
          </a:p>
          <a:p>
            <a:pPr eaLnBrk="1" hangingPunct="1">
              <a:spcBef>
                <a:spcPct val="0"/>
              </a:spcBef>
            </a:pPr>
            <a:endParaRPr lang="en-US" baseline="0" dirty="0" smtClean="0"/>
          </a:p>
          <a:p>
            <a:pPr eaLnBrk="1" hangingPunct="1">
              <a:spcBef>
                <a:spcPct val="0"/>
              </a:spcBef>
            </a:pPr>
            <a:r>
              <a:rPr lang="en-US" baseline="0" dirty="0" smtClean="0"/>
              <a:t>The </a:t>
            </a:r>
            <a:r>
              <a:rPr lang="en-US" baseline="0" dirty="0" err="1" smtClean="0"/>
              <a:t>ConOps</a:t>
            </a:r>
            <a:r>
              <a:rPr lang="en-US" baseline="0" dirty="0" smtClean="0"/>
              <a:t> is a tool that helps the project team visualize the final system.  Yes, it is possible that changes </a:t>
            </a:r>
            <a:r>
              <a:rPr lang="en-US" baseline="0" smtClean="0"/>
              <a:t>will occur as </a:t>
            </a:r>
            <a:r>
              <a:rPr lang="en-US" baseline="0" dirty="0" smtClean="0"/>
              <a:t>the project progresses but it is better to have a firm grasp of the system capabilities as you begin further system analysis of the project.</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p:txBody>
      </p:sp>
    </p:spTree>
    <p:extLst>
      <p:ext uri="{BB962C8B-B14F-4D97-AF65-F5344CB8AC3E}">
        <p14:creationId xmlns:p14="http://schemas.microsoft.com/office/powerpoint/2010/main" val="1751065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 Slide: </a:t>
            </a:r>
            <a:r>
              <a:rPr lang="en-US" dirty="0" smtClean="0"/>
              <a:t>Summary of </a:t>
            </a:r>
            <a:r>
              <a:rPr lang="en-US" dirty="0" err="1" smtClean="0"/>
              <a:t>ConOps</a:t>
            </a:r>
            <a:r>
              <a:rPr lang="en-US" dirty="0" smtClean="0"/>
              <a:t> document content</a:t>
            </a:r>
            <a:endParaRPr lang="en-US" dirty="0"/>
          </a:p>
          <a:p>
            <a:endParaRPr lang="en-US" dirty="0"/>
          </a:p>
          <a:p>
            <a:pPr defTabSz="948029">
              <a:defRPr/>
            </a:pPr>
            <a:r>
              <a:rPr lang="en-US" dirty="0"/>
              <a:t>Key Message: </a:t>
            </a:r>
            <a:r>
              <a:rPr lang="en-US" dirty="0" smtClean="0"/>
              <a:t>Summary of </a:t>
            </a:r>
            <a:r>
              <a:rPr lang="en-US" dirty="0" err="1" smtClean="0"/>
              <a:t>ConOps</a:t>
            </a:r>
            <a:r>
              <a:rPr lang="en-US" dirty="0" smtClean="0"/>
              <a:t> document content</a:t>
            </a:r>
            <a:endParaRPr lang="en-US" dirty="0"/>
          </a:p>
          <a:p>
            <a:endParaRPr lang="en-US" dirty="0"/>
          </a:p>
          <a:p>
            <a:r>
              <a:rPr lang="en-US" dirty="0"/>
              <a:t>Time on Chart: 2 minutes</a:t>
            </a:r>
          </a:p>
          <a:p>
            <a:endParaRPr lang="en-US" dirty="0"/>
          </a:p>
          <a:p>
            <a:pPr eaLnBrk="1" hangingPunct="1">
              <a:spcBef>
                <a:spcPct val="0"/>
              </a:spcBef>
            </a:pPr>
            <a:r>
              <a:rPr lang="en-US" dirty="0"/>
              <a:t>Suggested Comments:  </a:t>
            </a:r>
            <a:r>
              <a:rPr lang="en-US" dirty="0" smtClean="0"/>
              <a:t>Summarize the contents of and purpose</a:t>
            </a:r>
            <a:r>
              <a:rPr lang="en-US" baseline="0" dirty="0" smtClean="0"/>
              <a:t> of a </a:t>
            </a:r>
            <a:r>
              <a:rPr lang="en-US" baseline="0" dirty="0" err="1" smtClean="0"/>
              <a:t>ConOps</a:t>
            </a:r>
            <a:r>
              <a:rPr lang="en-US" baseline="0" dirty="0" smtClean="0"/>
              <a:t> as the class wraps up.  The class should fully understand these bullets by now.</a:t>
            </a:r>
            <a:endParaRPr lang="en-US" dirty="0"/>
          </a:p>
          <a:p>
            <a:pPr eaLnBrk="1" hangingPunct="1">
              <a:spcBef>
                <a:spcPct val="0"/>
              </a:spcBef>
              <a:buFont typeface="Wingdings" pitchFamily="2" charset="2"/>
              <a:buNone/>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45</a:t>
            </a:fld>
            <a:endParaRPr lang="en-US"/>
          </a:p>
        </p:txBody>
      </p:sp>
    </p:spTree>
    <p:extLst>
      <p:ext uri="{BB962C8B-B14F-4D97-AF65-F5344CB8AC3E}">
        <p14:creationId xmlns:p14="http://schemas.microsoft.com/office/powerpoint/2010/main" val="238314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“ITS” or Intelligent Transportation Systems involves surface transportation systems made of hardware and software that communicate electronically to other systems.  </a:t>
            </a:r>
          </a:p>
          <a:p>
            <a:pPr>
              <a:spcBef>
                <a:spcPct val="0"/>
              </a:spcBef>
            </a:pPr>
            <a:endParaRPr lang="en-US" dirty="0"/>
          </a:p>
          <a:p>
            <a:pPr>
              <a:spcBef>
                <a:spcPct val="0"/>
              </a:spcBef>
            </a:pPr>
            <a:r>
              <a:rPr lang="en-US" dirty="0" smtClean="0"/>
              <a:t>ITS addresses </a:t>
            </a:r>
            <a:r>
              <a:rPr lang="en-US" dirty="0"/>
              <a:t>local transportation needs by providing information to travelers, transportation agencies and organizations so that they can make informed decisions about their travel and operations. </a:t>
            </a:r>
          </a:p>
          <a:p>
            <a:endParaRPr lang="en-US" dirty="0"/>
          </a:p>
          <a:p>
            <a:pPr>
              <a:spcBef>
                <a:spcPct val="0"/>
              </a:spcBef>
            </a:pPr>
            <a:r>
              <a:rPr lang="en-US" dirty="0"/>
              <a:t>A Traffic Management </a:t>
            </a:r>
            <a:r>
              <a:rPr lang="en-US" dirty="0" smtClean="0"/>
              <a:t>Center or TMC is </a:t>
            </a:r>
            <a:r>
              <a:rPr lang="en-US" dirty="0"/>
              <a:t>a common </a:t>
            </a:r>
            <a:r>
              <a:rPr lang="en-US" dirty="0" smtClean="0"/>
              <a:t>example of an ITS implementation that could provide a number of services.  </a:t>
            </a:r>
            <a:r>
              <a:rPr lang="en-US" dirty="0"/>
              <a:t>Larger TMCs </a:t>
            </a:r>
            <a:r>
              <a:rPr lang="en-US" dirty="0" smtClean="0"/>
              <a:t>can be </a:t>
            </a:r>
            <a:r>
              <a:rPr lang="en-US" dirty="0"/>
              <a:t>housed in </a:t>
            </a:r>
            <a:r>
              <a:rPr lang="en-US" dirty="0" smtClean="0"/>
              <a:t>custom facilities</a:t>
            </a:r>
            <a:r>
              <a:rPr lang="en-US" dirty="0"/>
              <a:t>, frequently with DOTs and other public service providers such as </a:t>
            </a:r>
            <a:r>
              <a:rPr lang="en-US" dirty="0" smtClean="0"/>
              <a:t>public safety agencies.   </a:t>
            </a:r>
            <a:r>
              <a:rPr lang="en-US" dirty="0"/>
              <a:t>Smaller TMCs can be located in Engineering department offices.</a:t>
            </a:r>
          </a:p>
          <a:p>
            <a:pPr>
              <a:spcBef>
                <a:spcPct val="0"/>
              </a:spcBef>
            </a:pPr>
            <a:endParaRPr lang="en-US" dirty="0">
              <a:latin typeface="Arial" charset="0"/>
            </a:endParaRPr>
          </a:p>
          <a:p>
            <a:pPr>
              <a:spcBef>
                <a:spcPct val="0"/>
              </a:spcBef>
            </a:pPr>
            <a:r>
              <a:rPr lang="en-US" dirty="0"/>
              <a:t>It is important to note that ITS does not solve the entire transportation problem. Congestion does not necessarily disappear after ITS is applied. ITS </a:t>
            </a:r>
            <a:r>
              <a:rPr lang="en-US" dirty="0" smtClean="0"/>
              <a:t>helps </a:t>
            </a:r>
            <a:r>
              <a:rPr lang="en-US" dirty="0"/>
              <a:t>the transportation system operator manage the traffic congestion more effectively and helps the traveler </a:t>
            </a:r>
            <a:r>
              <a:rPr lang="en-US" dirty="0" smtClean="0"/>
              <a:t>make decisions </a:t>
            </a:r>
            <a:r>
              <a:rPr lang="en-US" dirty="0"/>
              <a:t>that improves their travel experience.</a:t>
            </a:r>
          </a:p>
          <a:p>
            <a:pPr>
              <a:spcBef>
                <a:spcPct val="0"/>
              </a:spcBef>
            </a:pPr>
            <a:endParaRPr lang="en-US" dirty="0" smtClean="0"/>
          </a:p>
          <a:p>
            <a:pPr>
              <a:spcBef>
                <a:spcPct val="0"/>
              </a:spcBef>
            </a:pPr>
            <a:r>
              <a:rPr lang="en-US" dirty="0" smtClean="0"/>
              <a:t>Connected</a:t>
            </a:r>
            <a:r>
              <a:rPr lang="en-US" baseline="0" dirty="0" smtClean="0"/>
              <a:t> vehicles graphic:  http://its.dot.gov/cv_basics/cv_basics_what.htm</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D51BBABF-3110-414B-9F85-2B3C2213EFA9}" type="slidenum">
              <a:rPr lang="en-US" smtClean="0"/>
              <a:t>5</a:t>
            </a:fld>
            <a:endParaRPr lang="en-US" dirty="0"/>
          </a:p>
        </p:txBody>
      </p:sp>
    </p:spTree>
    <p:extLst>
      <p:ext uri="{BB962C8B-B14F-4D97-AF65-F5344CB8AC3E}">
        <p14:creationId xmlns:p14="http://schemas.microsoft.com/office/powerpoint/2010/main" val="404908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C26335-56C5-4C63-85F2-CD3486960A05}" type="slidenum">
              <a:rPr lang="en-US" smtClean="0"/>
              <a:pPr/>
              <a:t>6</a:t>
            </a:fld>
            <a:endParaRPr lang="en-US" smtClean="0"/>
          </a:p>
        </p:txBody>
      </p:sp>
      <p:sp>
        <p:nvSpPr>
          <p:cNvPr id="41990" name="Rectangle 2"/>
          <p:cNvSpPr>
            <a:spLocks noGrp="1" noRot="1" noChangeAspect="1" noChangeArrowheads="1" noTextEdit="1"/>
          </p:cNvSpPr>
          <p:nvPr>
            <p:ph type="sldImg"/>
          </p:nvPr>
        </p:nvSpPr>
        <p:spPr bwMode="auto">
          <a:xfrm>
            <a:off x="1190625" y="704850"/>
            <a:ext cx="4629150" cy="3473450"/>
          </a:xfrm>
          <a:noFill/>
          <a:ln>
            <a:solidFill>
              <a:srgbClr val="000000"/>
            </a:solidFill>
            <a:miter lim="800000"/>
            <a:headEnd/>
            <a:tailEnd/>
          </a:ln>
        </p:spPr>
      </p:sp>
      <p:sp>
        <p:nvSpPr>
          <p:cNvPr id="41991" name="Rectangle 3"/>
          <p:cNvSpPr>
            <a:spLocks noGrp="1" noChangeArrowheads="1"/>
          </p:cNvSpPr>
          <p:nvPr>
            <p:ph type="body" idx="1"/>
          </p:nvPr>
        </p:nvSpPr>
        <p:spPr bwMode="auto">
          <a:xfrm>
            <a:off x="623148" y="4415791"/>
            <a:ext cx="5686213" cy="4180152"/>
          </a:xfrm>
          <a:noFill/>
        </p:spPr>
        <p:txBody>
          <a:bodyPr wrap="square" numCol="1" anchor="t" anchorCtr="0" compatLnSpc="1">
            <a:prstTxWarp prst="textNoShape">
              <a:avLst/>
            </a:prstTxWarp>
            <a:normAutofit fontScale="92500" lnSpcReduction="20000"/>
          </a:bodyPr>
          <a:lstStyle/>
          <a:p>
            <a:r>
              <a:rPr lang="en-US" dirty="0" smtClean="0"/>
              <a:t>Purpose of Slide: Introduce</a:t>
            </a:r>
            <a:r>
              <a:rPr lang="en-US" baseline="0" dirty="0" smtClean="0"/>
              <a:t> that ITS systems that work together to provide ITS services.</a:t>
            </a:r>
            <a:endParaRPr lang="en-US" dirty="0" smtClean="0"/>
          </a:p>
          <a:p>
            <a:endParaRPr lang="en-US" dirty="0" smtClean="0"/>
          </a:p>
          <a:p>
            <a:r>
              <a:rPr lang="en-US" dirty="0" smtClean="0"/>
              <a:t>Key Message: ITS</a:t>
            </a:r>
            <a:r>
              <a:rPr lang="en-US" baseline="0" dirty="0" smtClean="0"/>
              <a:t> delivers services but by itself does not solve the entire transportation problem.</a:t>
            </a:r>
            <a:endParaRPr lang="en-US" dirty="0" smtClean="0"/>
          </a:p>
          <a:p>
            <a:endParaRPr lang="en-US" dirty="0" smtClean="0"/>
          </a:p>
          <a:p>
            <a:r>
              <a:rPr lang="en-US" dirty="0" smtClean="0"/>
              <a:t>Time on Chart: 2 minutes</a:t>
            </a:r>
          </a:p>
          <a:p>
            <a:endParaRPr lang="en-US" dirty="0" smtClean="0"/>
          </a:p>
          <a:p>
            <a:pPr eaLnBrk="1" hangingPunct="1">
              <a:spcBef>
                <a:spcPct val="0"/>
              </a:spcBef>
              <a:buFont typeface="Wingdings" pitchFamily="2" charset="2"/>
              <a:buNone/>
            </a:pPr>
            <a:r>
              <a:rPr lang="en-US" dirty="0" smtClean="0"/>
              <a:t>Suggested Comments: ITS</a:t>
            </a:r>
            <a:r>
              <a:rPr lang="en-US" baseline="0" dirty="0" smtClean="0"/>
              <a:t> addresses local transportation needs by providing information to travelers, transportation agencies and organizations so that they can make informed decisions about their travel and operations. ITS addresses the needs in the form of services that are provided such as traveler information or incident management. To provide these services, transportation systems and functions are defined that deliver the services or make them possible. What we are going to discuss from this point forward is what makes up ITS in the form of transportation systems and what information is exchanged between these systems to deliver ITS services. </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r>
              <a:rPr lang="en-US" baseline="0" dirty="0" smtClean="0"/>
              <a:t>It is important to note that ITS does not solve the entire transportation problem. Congestion does not necessarily disappear after ITS is applied. ITS helps the transportation system operator manage the traffic congestion more effectively and helps the traveler make a decision that improves their travel experience.</a:t>
            </a:r>
            <a:endParaRPr lang="en-US" dirty="0" smtClean="0"/>
          </a:p>
          <a:p>
            <a:pPr eaLnBrk="1" hangingPunct="1">
              <a:spcBef>
                <a:spcPct val="0"/>
              </a:spcBef>
              <a:buFont typeface="Wingdings" pitchFamily="2" charset="2"/>
              <a:buNone/>
            </a:pPr>
            <a:endParaRPr lang="en-US" dirty="0" smtClean="0"/>
          </a:p>
          <a:p>
            <a:r>
              <a:rPr lang="en-US" dirty="0" smtClean="0"/>
              <a:t>Transition: So what is</a:t>
            </a:r>
            <a:r>
              <a:rPr lang="en-US" baseline="0" dirty="0" smtClean="0"/>
              <a:t> ITS made of?</a:t>
            </a:r>
            <a:endParaRPr lang="en-US" dirty="0" smtClean="0"/>
          </a:p>
          <a:p>
            <a:endParaRPr lang="en-US" dirty="0" smtClean="0"/>
          </a:p>
          <a:p>
            <a:r>
              <a:rPr lang="en-US" dirty="0" smtClean="0"/>
              <a:t>Interactivity:</a:t>
            </a:r>
          </a:p>
          <a:p>
            <a:endParaRPr lang="en-US" dirty="0" smtClean="0"/>
          </a:p>
          <a:p>
            <a:r>
              <a:rPr lang="en-US" dirty="0" smtClean="0"/>
              <a:t>Additional Resources:</a:t>
            </a:r>
          </a:p>
        </p:txBody>
      </p:sp>
    </p:spTree>
    <p:extLst>
      <p:ext uri="{BB962C8B-B14F-4D97-AF65-F5344CB8AC3E}">
        <p14:creationId xmlns:p14="http://schemas.microsoft.com/office/powerpoint/2010/main" val="344584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182688" y="695325"/>
            <a:ext cx="4646612" cy="3486150"/>
          </a:xfrm>
          <a:noFill/>
          <a:ln>
            <a:solidFill>
              <a:srgbClr val="000000"/>
            </a:solidFill>
            <a:miter lim="800000"/>
            <a:headEnd/>
            <a:tailEnd/>
          </a:ln>
        </p:spPr>
      </p:sp>
      <p:sp>
        <p:nvSpPr>
          <p:cNvPr id="39939" name="Rectangle 3"/>
          <p:cNvSpPr>
            <a:spLocks noGrp="1" noChangeArrowheads="1"/>
          </p:cNvSpPr>
          <p:nvPr>
            <p:ph type="body" idx="1"/>
          </p:nvPr>
        </p:nvSpPr>
        <p:spPr bwMode="auto">
          <a:xfrm>
            <a:off x="701041" y="4415791"/>
            <a:ext cx="5608320" cy="4184994"/>
          </a:xfrm>
          <a:noFill/>
        </p:spPr>
        <p:txBody>
          <a:bodyPr wrap="square" lIns="94982" tIns="47491" rIns="94982" bIns="47491" numCol="1" anchor="t" anchorCtr="0" compatLnSpc="1">
            <a:prstTxWarp prst="textNoShape">
              <a:avLst/>
            </a:prstTxWarp>
            <a:normAutofit fontScale="70000" lnSpcReduction="20000"/>
          </a:bodyPr>
          <a:lstStyle/>
          <a:p>
            <a:pPr defTabSz="948029">
              <a:defRPr/>
            </a:pPr>
            <a:r>
              <a:rPr lang="en-US" dirty="0" smtClean="0"/>
              <a:t>Purpose of Slide: Provide an example a common ITS deployment</a:t>
            </a:r>
            <a:r>
              <a:rPr lang="en-US" baseline="0" dirty="0" smtClean="0"/>
              <a:t>. </a:t>
            </a:r>
            <a:endParaRPr lang="en-US" dirty="0" smtClean="0"/>
          </a:p>
          <a:p>
            <a:endParaRPr lang="en-US" dirty="0" smtClean="0"/>
          </a:p>
          <a:p>
            <a:r>
              <a:rPr lang="en-US" dirty="0" smtClean="0"/>
              <a:t>Key Message: The</a:t>
            </a:r>
            <a:r>
              <a:rPr lang="en-US" baseline="0" dirty="0" smtClean="0"/>
              <a:t> TMC interacts with devices to </a:t>
            </a:r>
            <a:r>
              <a:rPr lang="en-US" dirty="0" smtClean="0"/>
              <a:t>obtain and disseminate information</a:t>
            </a:r>
            <a:r>
              <a:rPr lang="en-US" baseline="0" dirty="0" smtClean="0"/>
              <a:t> and control devices such as traffic signals.</a:t>
            </a:r>
            <a:endParaRPr lang="en-US" dirty="0" smtClean="0"/>
          </a:p>
          <a:p>
            <a:endParaRPr lang="en-US" dirty="0" smtClean="0"/>
          </a:p>
          <a:p>
            <a:r>
              <a:rPr lang="en-US" dirty="0" smtClean="0"/>
              <a:t>Time on Chart: 2 minutes</a:t>
            </a:r>
          </a:p>
          <a:p>
            <a:endParaRPr lang="en-US" dirty="0" smtClean="0"/>
          </a:p>
          <a:p>
            <a:pPr eaLnBrk="1" hangingPunct="1">
              <a:spcBef>
                <a:spcPct val="0"/>
              </a:spcBef>
              <a:buFont typeface="Wingdings" pitchFamily="2" charset="2"/>
              <a:buNone/>
            </a:pPr>
            <a:r>
              <a:rPr lang="en-US" dirty="0" smtClean="0"/>
              <a:t>Suggested Comments: </a:t>
            </a:r>
          </a:p>
          <a:p>
            <a:pPr eaLnBrk="1" hangingPunct="1">
              <a:spcBef>
                <a:spcPct val="0"/>
              </a:spcBef>
              <a:buFont typeface="Wingdings" pitchFamily="2" charset="2"/>
              <a:buNone/>
            </a:pPr>
            <a:r>
              <a:rPr lang="en-US" dirty="0" smtClean="0"/>
              <a:t>A Traffic</a:t>
            </a:r>
            <a:r>
              <a:rPr lang="en-US" baseline="0" dirty="0" smtClean="0"/>
              <a:t> Management Center is a common ITS implementation.  Larger TMCs are housed in purpose built facilities, frequently with DOTs and other public service providers such as police, fire, rescue, and transit collocated.   Smaller TMCs can be located in Engineering department offices.</a:t>
            </a:r>
          </a:p>
          <a:p>
            <a:pPr eaLnBrk="1" hangingPunct="1">
              <a:spcBef>
                <a:spcPct val="0"/>
              </a:spcBef>
              <a:buFont typeface="Wingdings" pitchFamily="2" charset="2"/>
              <a:buNone/>
            </a:pPr>
            <a:endParaRPr lang="en-US" baseline="0" dirty="0" smtClean="0">
              <a:latin typeface="Arial" charset="0"/>
            </a:endParaRPr>
          </a:p>
          <a:p>
            <a:pPr eaLnBrk="1" hangingPunct="1">
              <a:spcBef>
                <a:spcPct val="0"/>
              </a:spcBef>
              <a:buFont typeface="Wingdings" pitchFamily="2" charset="2"/>
              <a:buNone/>
            </a:pPr>
            <a:r>
              <a:rPr lang="en-US" baseline="0" dirty="0" smtClean="0">
                <a:latin typeface="Arial" charset="0"/>
              </a:rPr>
              <a:t>To fulfill its role, a TMC will interact with a variety of field devices or other systems.  Typical field devices include surveillance cameras (usually with pan-tilt-zoom capability) and traffic sensors for most centers.  Centers that manage freeways additionally interact with devices such as dynamic message signs, highway advisory radio transmitters, and ramp meters.  Centers that manage arterials additionally interact with devices such as traffic signals.  Interaction with personal devices is becoming more common, especially for transit applications and developing Connected Vehicle applications.  The Concept of Operations will described the interactions with the devices and systems.</a:t>
            </a:r>
            <a:endParaRPr lang="en-US" dirty="0" smtClean="0">
              <a:latin typeface="Arial" charset="0"/>
            </a:endParaRPr>
          </a:p>
          <a:p>
            <a:pPr eaLnBrk="1" hangingPunct="1">
              <a:spcBef>
                <a:spcPct val="0"/>
              </a:spcBef>
              <a:buFont typeface="Wingdings" pitchFamily="2" charset="2"/>
              <a:buNone/>
            </a:pPr>
            <a:endParaRPr lang="en-US" dirty="0" smtClean="0"/>
          </a:p>
          <a:p>
            <a:r>
              <a:rPr lang="en-US" dirty="0" smtClean="0"/>
              <a:t>Transition:</a:t>
            </a:r>
          </a:p>
          <a:p>
            <a:endParaRPr lang="en-US" dirty="0" smtClean="0"/>
          </a:p>
          <a:p>
            <a:r>
              <a:rPr lang="en-US" dirty="0" smtClean="0"/>
              <a:t>Interactivity:</a:t>
            </a:r>
          </a:p>
          <a:p>
            <a:endParaRPr lang="en-US" dirty="0" smtClean="0"/>
          </a:p>
          <a:p>
            <a:r>
              <a:rPr lang="en-US" dirty="0" smtClean="0"/>
              <a:t>Additional Resources: </a:t>
            </a:r>
          </a:p>
          <a:p>
            <a:endParaRPr lang="en-US" dirty="0" smtClean="0"/>
          </a:p>
          <a:p>
            <a:r>
              <a:rPr lang="en-US" dirty="0" smtClean="0"/>
              <a:t>Referenced TMC picture from</a:t>
            </a:r>
            <a:r>
              <a:rPr lang="en-US" baseline="0" dirty="0" smtClean="0"/>
              <a:t> a presentation on Georgia Navigator 511:</a:t>
            </a:r>
            <a:r>
              <a:rPr lang="en-US" dirty="0" smtClean="0"/>
              <a:t> </a:t>
            </a:r>
            <a:r>
              <a:rPr lang="en-US" dirty="0" smtClean="0">
                <a:hlinkClick r:id="rId3"/>
              </a:rPr>
              <a:t>http://fr.slideshare.net/Franciel/georgia-navigator-511</a:t>
            </a:r>
            <a:r>
              <a:rPr lang="en-US" dirty="0" smtClean="0"/>
              <a:t> </a:t>
            </a:r>
          </a:p>
          <a:p>
            <a:endParaRPr lang="en-US" dirty="0" smtClean="0"/>
          </a:p>
          <a:p>
            <a:r>
              <a:rPr lang="en-US" dirty="0" smtClean="0"/>
              <a:t>Referenced Portable DMS: http://www.coralsales.com/its/itemlist/category/43-portable-trailers-message-boards</a:t>
            </a:r>
          </a:p>
          <a:p>
            <a:endParaRPr lang="en-US" dirty="0" smtClean="0"/>
          </a:p>
          <a:p>
            <a:r>
              <a:rPr lang="en-US" dirty="0" smtClean="0"/>
              <a:t>Referenced </a:t>
            </a:r>
            <a:r>
              <a:rPr lang="en-US" baseline="0" dirty="0" smtClean="0"/>
              <a:t>Signal picture from Iteris, Inc.</a:t>
            </a:r>
            <a:endParaRPr lang="en-US" dirty="0" smtClean="0"/>
          </a:p>
          <a:p>
            <a:endParaRPr lang="en-US" dirty="0" smtClean="0"/>
          </a:p>
          <a:p>
            <a:r>
              <a:rPr lang="en-US" dirty="0" smtClean="0"/>
              <a:t>Referenced diagram and DMS, freeway, and GPS photos from </a:t>
            </a:r>
            <a:r>
              <a:rPr lang="en-US" dirty="0" err="1" smtClean="0"/>
              <a:t>Iteris</a:t>
            </a:r>
            <a:r>
              <a:rPr lang="en-US" dirty="0" smtClean="0"/>
              <a:t>, Inc.</a:t>
            </a:r>
          </a:p>
          <a:p>
            <a:endParaRPr lang="en-US" dirty="0" smtClean="0"/>
          </a:p>
          <a:p>
            <a:r>
              <a:rPr lang="en-US" dirty="0" smtClean="0"/>
              <a:t>Referenced</a:t>
            </a:r>
            <a:r>
              <a:rPr lang="en-US" baseline="0" dirty="0" smtClean="0"/>
              <a:t> camera pole photo from http://www.511ga.org/#</a:t>
            </a:r>
          </a:p>
          <a:p>
            <a:endParaRPr lang="en-US" dirty="0" smtClean="0"/>
          </a:p>
        </p:txBody>
      </p:sp>
      <p:sp>
        <p:nvSpPr>
          <p:cNvPr id="39941" name="Slide Number Placeholder 7"/>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F0A05A-899E-4846-8804-AE2CF0DA17F9}" type="slidenum">
              <a:rPr lang="en-US" sz="1200"/>
              <a:pPr/>
              <a:t>7</a:t>
            </a:fld>
            <a:endParaRPr lang="en-US" sz="1200"/>
          </a:p>
        </p:txBody>
      </p:sp>
    </p:spTree>
    <p:extLst>
      <p:ext uri="{BB962C8B-B14F-4D97-AF65-F5344CB8AC3E}">
        <p14:creationId xmlns:p14="http://schemas.microsoft.com/office/powerpoint/2010/main" val="70488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55709">
              <a:defRPr/>
            </a:pPr>
            <a:r>
              <a:rPr lang="en-US" dirty="0" smtClean="0"/>
              <a:t>Purpose of Slide: </a:t>
            </a:r>
            <a:r>
              <a:rPr lang="en-US" baseline="0" dirty="0" smtClean="0"/>
              <a:t>Introduce the National ITS Architecture via its purpose.</a:t>
            </a:r>
            <a:endParaRPr lang="en-US" dirty="0" smtClean="0"/>
          </a:p>
          <a:p>
            <a:endParaRPr lang="en-US" dirty="0" smtClean="0"/>
          </a:p>
          <a:p>
            <a:r>
              <a:rPr lang="en-US" dirty="0" smtClean="0"/>
              <a:t>Key Message: ITS has</a:t>
            </a:r>
            <a:r>
              <a:rPr lang="en-US" baseline="0" dirty="0" smtClean="0"/>
              <a:t> diverse components and a framework is needed to connected the various components.</a:t>
            </a:r>
            <a:endParaRPr lang="en-US" dirty="0" smtClean="0"/>
          </a:p>
          <a:p>
            <a:endParaRPr lang="en-US" dirty="0" smtClean="0"/>
          </a:p>
          <a:p>
            <a:r>
              <a:rPr lang="en-US" dirty="0" smtClean="0"/>
              <a:t>Time on Chart: 2 minutes</a:t>
            </a:r>
          </a:p>
          <a:p>
            <a:endParaRPr lang="en-US" dirty="0" smtClean="0"/>
          </a:p>
          <a:p>
            <a:pPr defTabSz="881390" eaLnBrk="1" hangingPunct="1">
              <a:spcBef>
                <a:spcPct val="0"/>
              </a:spcBef>
              <a:defRPr/>
            </a:pPr>
            <a:r>
              <a:rPr lang="en-US" dirty="0" smtClean="0"/>
              <a:t>Suggested Comments: ITS brings</a:t>
            </a:r>
            <a:r>
              <a:rPr lang="en-US" baseline="0" dirty="0" smtClean="0"/>
              <a:t> together different modes (transit, traffic, freight, rail), using different communications media (wireless, </a:t>
            </a:r>
            <a:r>
              <a:rPr lang="en-US" baseline="0" dirty="0" err="1" smtClean="0"/>
              <a:t>wireline</a:t>
            </a:r>
            <a:r>
              <a:rPr lang="en-US" baseline="0" dirty="0" smtClean="0"/>
              <a:t>, vehicle to vehicle), and numerous organizations (state/local government, law enforcement, emergency management, private industry). The benefits of ITS are realized when all of these systems are able to efficiently coordinate their operations and easily exchange the information they have and need. To accomplish the integration of ITS, a framework is needed to functionally describe the subsystems required, the information exchanges between them and the institutions who operate each subsystem. That framework exists as the National ITS Architecture. Published in 1996 at the direction of Congress and under the management of USDOT, the National ITS Architecture provides a functional representation of ITS for organizations to plan and deploy their ITS in a coordinated and effective manner.  The National ITS Architecture d</a:t>
            </a:r>
            <a:r>
              <a:rPr lang="en-US" dirty="0" smtClean="0"/>
              <a:t>efines what is “ITS” in the United States!</a:t>
            </a:r>
          </a:p>
          <a:p>
            <a:pPr eaLnBrk="1" hangingPunct="1">
              <a:spcBef>
                <a:spcPct val="0"/>
              </a:spcBef>
              <a:buFont typeface="Wingdings" pitchFamily="2" charset="2"/>
              <a:buNone/>
            </a:pPr>
            <a:endParaRPr lang="en-US" baseline="0" dirty="0" smtClean="0"/>
          </a:p>
          <a:p>
            <a:pPr eaLnBrk="1" hangingPunct="1">
              <a:spcBef>
                <a:spcPct val="0"/>
              </a:spcBef>
              <a:buFont typeface="Wingdings" pitchFamily="2" charset="2"/>
              <a:buNone/>
            </a:pPr>
            <a:endParaRPr lang="en-US" baseline="0" dirty="0" smtClean="0"/>
          </a:p>
          <a:p>
            <a:r>
              <a:rPr lang="en-US" dirty="0" smtClean="0"/>
              <a:t>Transition:</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8</a:t>
            </a:fld>
            <a:endParaRPr lang="en-US"/>
          </a:p>
        </p:txBody>
      </p:sp>
    </p:spTree>
    <p:extLst>
      <p:ext uri="{BB962C8B-B14F-4D97-AF65-F5344CB8AC3E}">
        <p14:creationId xmlns:p14="http://schemas.microsoft.com/office/powerpoint/2010/main" val="72587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Purpose </a:t>
            </a:r>
            <a:r>
              <a:rPr lang="en-US" dirty="0"/>
              <a:t>of Slide</a:t>
            </a:r>
            <a:r>
              <a:rPr lang="en-US" dirty="0" smtClean="0"/>
              <a:t>: Explain Systems Engineering</a:t>
            </a:r>
          </a:p>
          <a:p>
            <a:endParaRPr lang="en-US" dirty="0"/>
          </a:p>
          <a:p>
            <a:r>
              <a:rPr lang="en-US" dirty="0"/>
              <a:t>Key </a:t>
            </a:r>
            <a:r>
              <a:rPr lang="en-US" dirty="0" smtClean="0"/>
              <a:t>Message: SE focuses on the whole system, not the individual parts.</a:t>
            </a:r>
            <a:endParaRPr lang="en-US" dirty="0"/>
          </a:p>
          <a:p>
            <a:endParaRPr lang="en-US" dirty="0"/>
          </a:p>
          <a:p>
            <a:r>
              <a:rPr lang="en-US" dirty="0"/>
              <a:t>Time on Chart: 2 minutes</a:t>
            </a:r>
          </a:p>
          <a:p>
            <a:endParaRPr lang="en-US" dirty="0"/>
          </a:p>
          <a:p>
            <a:pPr eaLnBrk="1" hangingPunct="1">
              <a:spcBef>
                <a:spcPct val="0"/>
              </a:spcBef>
            </a:pPr>
            <a:r>
              <a:rPr lang="en-US" dirty="0"/>
              <a:t>Suggested Comments</a:t>
            </a:r>
            <a:r>
              <a:rPr lang="en-US" dirty="0" smtClean="0"/>
              <a:t>:  Systems engineering addresses</a:t>
            </a:r>
            <a:r>
              <a:rPr lang="en-US" baseline="0" dirty="0" smtClean="0"/>
              <a:t> the system as a whole. It examines the system from all perspectives and is concerned with the interactions with other systems and its operating environment. The foundation of systems engineering is based in the needs of the system through its entire life cycle from concept to retirement. Systems engineering involves many disciplines and is part of project management since system development processes heavily influence cost and schedule controls. ITS involves multiple disciplines, a broad range of stakeholders, and transportation needs that affect many users. Systems Engineering </a:t>
            </a:r>
            <a:r>
              <a:rPr lang="en-US" dirty="0" smtClean="0"/>
              <a:t>can and should be </a:t>
            </a:r>
            <a:r>
              <a:rPr lang="en-US" dirty="0"/>
              <a:t>used for ITS and transportation projects </a:t>
            </a:r>
            <a:r>
              <a:rPr lang="en-US" dirty="0" smtClean="0"/>
              <a:t>to properly</a:t>
            </a:r>
            <a:r>
              <a:rPr lang="en-US" baseline="0" dirty="0" smtClean="0"/>
              <a:t> address system development.</a:t>
            </a:r>
          </a:p>
          <a:p>
            <a:pPr eaLnBrk="1" hangingPunct="1">
              <a:spcBef>
                <a:spcPct val="0"/>
              </a:spcBef>
            </a:pPr>
            <a:endParaRPr lang="en-US" dirty="0"/>
          </a:p>
          <a:p>
            <a:r>
              <a:rPr lang="en-US" dirty="0"/>
              <a:t>Transition: </a:t>
            </a:r>
          </a:p>
          <a:p>
            <a:endParaRPr lang="en-US" dirty="0"/>
          </a:p>
          <a:p>
            <a:r>
              <a:rPr lang="en-US" dirty="0"/>
              <a:t>Interactivity:</a:t>
            </a:r>
          </a:p>
          <a:p>
            <a:endParaRPr lang="en-US" dirty="0"/>
          </a:p>
          <a:p>
            <a:r>
              <a:rPr lang="en-US" dirty="0"/>
              <a:t>Additional Resources:</a:t>
            </a:r>
          </a:p>
          <a:p>
            <a:endParaRPr lang="en-US" dirty="0"/>
          </a:p>
        </p:txBody>
      </p:sp>
      <p:sp>
        <p:nvSpPr>
          <p:cNvPr id="4" name="Slide Number Placeholder 3"/>
          <p:cNvSpPr>
            <a:spLocks noGrp="1"/>
          </p:cNvSpPr>
          <p:nvPr>
            <p:ph type="sldNum" sz="quarter" idx="10"/>
          </p:nvPr>
        </p:nvSpPr>
        <p:spPr/>
        <p:txBody>
          <a:bodyPr/>
          <a:lstStyle/>
          <a:p>
            <a:pPr>
              <a:defRPr/>
            </a:pPr>
            <a:fld id="{A7AEBA62-FE96-40D5-94EA-5FB9199613F4}" type="slidenum">
              <a:rPr lang="en-US" smtClean="0"/>
              <a:pPr>
                <a:defRPr/>
              </a:pPr>
              <a:t>9</a:t>
            </a:fld>
            <a:endParaRPr lang="en-US"/>
          </a:p>
        </p:txBody>
      </p:sp>
    </p:spTree>
    <p:extLst>
      <p:ext uri="{BB962C8B-B14F-4D97-AF65-F5344CB8AC3E}">
        <p14:creationId xmlns:p14="http://schemas.microsoft.com/office/powerpoint/2010/main" val="2973580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ctr" anchorCtr="0">
            <a:normAutofit/>
          </a:bodyPr>
          <a:lstStyle>
            <a:lvl1pPr>
              <a:lnSpc>
                <a:spcPct val="80000"/>
              </a:lnSpc>
              <a:defRPr sz="6600">
                <a:solidFill>
                  <a:schemeClr val="tx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F1FE840B-21F0-4FB4-B46D-3529263B64D2}" type="datetime1">
              <a:rPr lang="en-US" smtClean="0"/>
              <a:pPr>
                <a:defRPr/>
              </a:pPr>
              <a:t>2/24/2017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6A2C8A-10BA-4320-B8EB-CB3E2BC8D2ED}" type="slidenum">
              <a:rPr lang="en-US" smtClean="0"/>
              <a:pPr>
                <a:defRPr/>
              </a:pPr>
              <a:t>‹#›</a:t>
            </a:fld>
            <a:endParaRPr lang="en-US"/>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E2E14B24-2640-43B3-888B-AE7570E8496F}" type="datetime1">
              <a:rPr lang="en-US" smtClean="0"/>
              <a:pPr>
                <a:defRPr/>
              </a:pPr>
              <a:t>2/24/2017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E10D78-8DA0-4713-9CD0-95DD274C2FEF}" type="slidenum">
              <a:rPr lang="en-US" smtClean="0"/>
              <a:pPr>
                <a:defRPr/>
              </a:pPr>
              <a:t>‹#›</a:t>
            </a:fld>
            <a:endParaRPr lang="en-US"/>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3BE743BB-8EE4-415A-BC06-E547EED2E72F}" type="datetime1">
              <a:rPr lang="en-US" smtClean="0"/>
              <a:pPr>
                <a:defRPr/>
              </a:pPr>
              <a:t>2/24/2017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F981C8-2789-41F9-B594-4F8F3D187A76}" type="slidenum">
              <a:rPr lang="en-US" smtClean="0"/>
              <a:pPr>
                <a:defRPr/>
              </a:pPr>
              <a:t>‹#›</a:t>
            </a:fld>
            <a:endParaRPr lang="en-US"/>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ctr" anchorCtr="0">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37BB14-8859-4F4F-9B40-4E86507C0DC4}" type="datetime1">
              <a:rPr lang="en-US" smtClean="0"/>
              <a:pPr>
                <a:defRPr/>
              </a:pPr>
              <a:t>2/24/2017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F78987-F3D1-469C-A258-A9566D6F78E5}" type="slidenum">
              <a:rPr lang="en-US" smtClean="0"/>
              <a:pPr>
                <a:defRPr/>
              </a:pPr>
              <a:t>‹#›</a:t>
            </a:fld>
            <a:endParaRPr lang="en-US"/>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B5AEC19-B23B-44FB-BDF4-B39468642F6C}" type="datetime1">
              <a:rPr lang="en-US" smtClean="0"/>
              <a:pPr>
                <a:defRPr/>
              </a:pPr>
              <a:t>2/24/2017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F74D56-1B72-4757-9D19-A86EF045BA4D}" type="slidenum">
              <a:rPr lang="en-US" smtClean="0"/>
              <a:pPr>
                <a:defRPr/>
              </a:pPr>
              <a:t>‹#›</a:t>
            </a:fld>
            <a:endParaRPr lang="en-US"/>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4CBCC8F0-65C7-4626-912B-C4B86576ABDB}" type="datetime1">
              <a:rPr lang="en-US" smtClean="0"/>
              <a:pPr>
                <a:defRPr/>
              </a:pPr>
              <a:t>2/24/2017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757D024-8C7B-4228-B2FC-A6A4F0A76BA9}" type="slidenum">
              <a:rPr lang="en-US" smtClean="0"/>
              <a:pPr>
                <a:defRPr/>
              </a:pPr>
              <a:t>‹#›</a:t>
            </a:fld>
            <a:endParaRPr lang="en-US"/>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DD3AFD2B-3B58-4D94-B3D3-77A9F39976D4}" type="datetime1">
              <a:rPr lang="en-US" smtClean="0"/>
              <a:pPr>
                <a:defRPr/>
              </a:pPr>
              <a:t>2/24/2017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A6C6C4-E6FE-4910-B412-2B9EA1A7423B}" type="slidenum">
              <a:rPr lang="en-US" smtClean="0"/>
              <a:pPr>
                <a:defRPr/>
              </a:pPr>
              <a:t>‹#›</a:t>
            </a:fld>
            <a:endParaRPr lang="en-US"/>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799FFE-7C62-47C7-831A-339258FBC389}" type="datetime1">
              <a:rPr lang="en-US" smtClean="0"/>
              <a:pPr>
                <a:defRPr/>
              </a:pPr>
              <a:t>2/24/2017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C6D07FE-7F5C-4AD2-A762-29A45E8163B5}" type="slidenum">
              <a:rPr lang="en-US" smtClean="0"/>
              <a:pPr>
                <a:defRPr/>
              </a:pPr>
              <a:t>‹#›</a:t>
            </a:fld>
            <a:endParaRPr lang="en-US"/>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76876CA-0E0D-4824-A782-690692A950F3}" type="datetime1">
              <a:rPr lang="en-US" smtClean="0"/>
              <a:pPr>
                <a:defRPr/>
              </a:pPr>
              <a:t>2/24/2017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E7295C-147C-48BF-ABDA-56860BCF4EAC}" type="slidenum">
              <a:rPr lang="en-US" smtClean="0"/>
              <a:pPr>
                <a:defRPr/>
              </a:pPr>
              <a:t>‹#›</a:t>
            </a:fld>
            <a:endParaRPr lang="en-US"/>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D7A52F0-49A1-451A-832E-E8ED91A6CA28}" type="datetime1">
              <a:rPr lang="en-US" smtClean="0"/>
              <a:pPr>
                <a:defRPr/>
              </a:pPr>
              <a:t>2/24/2017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6E3018-723D-4639-9D78-2BEFA8C61575}" type="slidenum">
              <a:rPr lang="en-US" smtClean="0"/>
              <a:pPr>
                <a:defRPr/>
              </a:pPr>
              <a:t>‹#›</a:t>
            </a:fld>
            <a:endParaRPr lang="en-US"/>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F1B81E8D-7B6A-4C12-9300-6526EC4E1196}" type="datetime1">
              <a:rPr lang="en-US" smtClean="0"/>
              <a:pPr>
                <a:defRPr/>
              </a:pPr>
              <a:t>2/24/2017</a:t>
            </a:fld>
            <a:endParaRPr lang="en-US"/>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AA1E5CF9-5173-40B9-9541-212EE5F1F1D1}" type="slidenum">
              <a:rPr lang="en-US" smtClean="0"/>
              <a:pPr>
                <a:defRPr/>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hyperlink" Target="https://en.wikipedia.org/wiki/Next_Generation_Air_Transportation_Syste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zdnet.com/article/five-reasons-why-windows-8-has-failed/"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pPr eaLnBrk="1" hangingPunct="1"/>
            <a:r>
              <a:rPr lang="en-US" sz="6000" dirty="0" smtClean="0"/>
              <a:t>Component 1: PCB ITS Case Study – Concept of Operations (</a:t>
            </a:r>
            <a:r>
              <a:rPr lang="en-US" sz="6000" dirty="0" err="1" smtClean="0"/>
              <a:t>ConOps</a:t>
            </a:r>
            <a:r>
              <a:rPr lang="en-US" sz="6000" dirty="0" smtClean="0"/>
              <a: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February </a:t>
            </a:r>
            <a:r>
              <a:rPr lang="en-US" dirty="0" smtClean="0"/>
              <a:t>25, </a:t>
            </a:r>
            <a:r>
              <a:rPr lang="en-US" dirty="0" smtClean="0"/>
              <a:t>2017</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E84C21C0-28A8-41D3-80C7-FB2AE28D0C7B}" type="slidenum">
              <a:rPr lang="en-US" smtClean="0"/>
              <a:pPr>
                <a:defRPr/>
              </a:pPr>
              <a:t>1</a:t>
            </a:fld>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62200"/>
            <a:ext cx="8000999" cy="2057400"/>
          </a:xfrm>
        </p:spPr>
        <p:txBody>
          <a:bodyPr>
            <a:normAutofit lnSpcReduction="10000"/>
          </a:bodyPr>
          <a:lstStyle/>
          <a:p>
            <a:pPr marL="0" indent="0">
              <a:buNone/>
            </a:pPr>
            <a:r>
              <a:rPr lang="en-US" sz="4800" dirty="0" smtClean="0"/>
              <a:t>“The whole is more than the sum of its parts.”</a:t>
            </a:r>
          </a:p>
          <a:p>
            <a:pPr marL="0" indent="0">
              <a:buNone/>
            </a:pPr>
            <a:r>
              <a:rPr lang="en-US" sz="4000" dirty="0" smtClean="0"/>
              <a:t>Aristotle, 384 BC – 322 BC</a:t>
            </a:r>
            <a:endParaRPr lang="en-US" sz="4000"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10</a:t>
            </a:fld>
            <a:endParaRPr lang="en-US"/>
          </a:p>
        </p:txBody>
      </p:sp>
      <p:pic>
        <p:nvPicPr>
          <p:cNvPr id="1026" name="Picture 2" descr="Image result for aristotle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4" y="3405514"/>
            <a:ext cx="19145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905000"/>
            <a:ext cx="71628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Systems Engineering “V” Lifecycle Process</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11</a:t>
            </a:fld>
            <a:endParaRPr lang="en-US"/>
          </a:p>
        </p:txBody>
      </p:sp>
      <p:pic>
        <p:nvPicPr>
          <p:cNvPr id="1026" name="Picture 2" descr="http://upload.wikimedia.org/wikipedia/commons/thumb/e/e8/Systems_Engineering_Process_II.svg/420px-Systems_Engineering_Process_I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686780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 - Traceability</a:t>
            </a:r>
            <a:endParaRPr lang="en-US" dirty="0"/>
          </a:p>
        </p:txBody>
      </p:sp>
      <p:sp>
        <p:nvSpPr>
          <p:cNvPr id="3" name="Content Placeholder 2"/>
          <p:cNvSpPr>
            <a:spLocks noGrp="1"/>
          </p:cNvSpPr>
          <p:nvPr>
            <p:ph idx="1"/>
          </p:nvPr>
        </p:nvSpPr>
        <p:spPr>
          <a:xfrm>
            <a:off x="859886" y="1905000"/>
            <a:ext cx="4877693" cy="4114801"/>
          </a:xfrm>
        </p:spPr>
        <p:txBody>
          <a:bodyPr/>
          <a:lstStyle/>
          <a:p>
            <a:r>
              <a:rPr lang="en-US" dirty="0" smtClean="0"/>
              <a:t>Traceability is the glue that holds the SE process together</a:t>
            </a:r>
          </a:p>
          <a:p>
            <a:r>
              <a:rPr lang="en-US" dirty="0" smtClean="0"/>
              <a:t>Each step in the SE process relates to the previous steps and to the next steps – ensures continuity is enforced</a:t>
            </a:r>
          </a:p>
          <a:p>
            <a:r>
              <a:rPr lang="en-US" dirty="0" smtClean="0"/>
              <a:t>Traceability will become clearer as we develop our Concept of Operations within the SE approach</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12</a:t>
            </a:fld>
            <a:endParaRPr lang="en-US"/>
          </a:p>
        </p:txBody>
      </p:sp>
      <p:pic>
        <p:nvPicPr>
          <p:cNvPr id="3074" name="Picture 2" descr="http://harvestpublicmedia.org/sites/default/files/food_production_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9004" y="2438400"/>
            <a:ext cx="332814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9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 Push technology decisions as close to Implementation as possible</a:t>
            </a:r>
            <a:endParaRPr lang="en-US" dirty="0"/>
          </a:p>
        </p:txBody>
      </p:sp>
      <p:sp>
        <p:nvSpPr>
          <p:cNvPr id="3" name="Content Placeholder 2"/>
          <p:cNvSpPr>
            <a:spLocks noGrp="1"/>
          </p:cNvSpPr>
          <p:nvPr>
            <p:ph idx="1"/>
          </p:nvPr>
        </p:nvSpPr>
        <p:spPr/>
        <p:txBody>
          <a:bodyPr>
            <a:normAutofit lnSpcReduction="10000"/>
          </a:bodyPr>
          <a:lstStyle/>
          <a:p>
            <a:r>
              <a:rPr lang="en-US" dirty="0" smtClean="0"/>
              <a:t>Why is this concept important?</a:t>
            </a:r>
          </a:p>
          <a:p>
            <a:r>
              <a:rPr lang="en-US" dirty="0" smtClean="0"/>
              <a:t>Do you really want to be using a computer system specified 5 years ago in a new project?</a:t>
            </a:r>
          </a:p>
          <a:p>
            <a:r>
              <a:rPr lang="en-US" dirty="0" smtClean="0"/>
              <a:t>Security support, patches, updates last how long?</a:t>
            </a:r>
          </a:p>
          <a:p>
            <a:r>
              <a:rPr lang="en-US" dirty="0" smtClean="0"/>
              <a:t>Emphasis in the initial stages of SE to be:</a:t>
            </a:r>
          </a:p>
          <a:p>
            <a:pPr lvl="1"/>
            <a:r>
              <a:rPr lang="en-US" dirty="0" smtClean="0"/>
              <a:t> General</a:t>
            </a:r>
          </a:p>
          <a:p>
            <a:pPr lvl="1"/>
            <a:r>
              <a:rPr lang="en-US" dirty="0" smtClean="0"/>
              <a:t>Abstract</a:t>
            </a:r>
          </a:p>
          <a:p>
            <a:pPr lvl="1"/>
            <a:r>
              <a:rPr lang="en-US" dirty="0" smtClean="0"/>
              <a:t>Functional</a:t>
            </a:r>
          </a:p>
          <a:p>
            <a:pPr lvl="1"/>
            <a:r>
              <a:rPr lang="en-US" dirty="0"/>
              <a:t>H</a:t>
            </a:r>
            <a:r>
              <a:rPr lang="en-US" dirty="0" smtClean="0"/>
              <a:t>igh-level</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13</a:t>
            </a:fld>
            <a:endParaRPr lang="en-US"/>
          </a:p>
        </p:txBody>
      </p:sp>
    </p:spTree>
    <p:extLst>
      <p:ext uri="{BB962C8B-B14F-4D97-AF65-F5344CB8AC3E}">
        <p14:creationId xmlns:p14="http://schemas.microsoft.com/office/powerpoint/2010/main" val="12061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9787" cy="1371600"/>
          </a:xfrm>
        </p:spPr>
        <p:txBody>
          <a:bodyPr/>
          <a:lstStyle/>
          <a:p>
            <a:r>
              <a:rPr lang="en-US" dirty="0" smtClean="0"/>
              <a:t>Key Concept – Specification</a:t>
            </a:r>
            <a:endParaRPr lang="en-US" dirty="0"/>
          </a:p>
        </p:txBody>
      </p:sp>
      <p:sp>
        <p:nvSpPr>
          <p:cNvPr id="3" name="Content Placeholder 2"/>
          <p:cNvSpPr>
            <a:spLocks noGrp="1"/>
          </p:cNvSpPr>
          <p:nvPr>
            <p:ph idx="1"/>
          </p:nvPr>
        </p:nvSpPr>
        <p:spPr>
          <a:xfrm>
            <a:off x="905933" y="1447800"/>
            <a:ext cx="5540472" cy="4114801"/>
          </a:xfrm>
        </p:spPr>
        <p:txBody>
          <a:bodyPr>
            <a:normAutofit fontScale="92500"/>
          </a:bodyPr>
          <a:lstStyle/>
          <a:p>
            <a:r>
              <a:rPr lang="en-US" dirty="0" smtClean="0"/>
              <a:t>Initial goal is to develop a specification to be used for procurement</a:t>
            </a:r>
          </a:p>
          <a:p>
            <a:r>
              <a:rPr lang="en-US" b="1" dirty="0"/>
              <a:t>Identify and write </a:t>
            </a:r>
            <a:r>
              <a:rPr lang="en-US" dirty="0"/>
              <a:t>description of what the </a:t>
            </a:r>
            <a:r>
              <a:rPr lang="en-US" dirty="0" smtClean="0"/>
              <a:t>system, equipment and interfaces </a:t>
            </a:r>
            <a:r>
              <a:rPr lang="en-US" dirty="0"/>
              <a:t>must do to support operations (features-functions) </a:t>
            </a:r>
            <a:endParaRPr lang="en-US" dirty="0" smtClean="0"/>
          </a:p>
          <a:p>
            <a:r>
              <a:rPr lang="en-US" b="1" dirty="0"/>
              <a:t>Develop and Write </a:t>
            </a:r>
            <a:r>
              <a:rPr lang="en-US" dirty="0"/>
              <a:t>(in “</a:t>
            </a:r>
            <a:r>
              <a:rPr lang="en-US" i="1" dirty="0"/>
              <a:t>shall</a:t>
            </a:r>
            <a:r>
              <a:rPr lang="en-US" dirty="0"/>
              <a:t>” language) specific functional requirements to satisfy user needs </a:t>
            </a:r>
            <a:endParaRPr lang="en-US" dirty="0" smtClean="0"/>
          </a:p>
          <a:p>
            <a:r>
              <a:rPr lang="en-US" b="1" dirty="0"/>
              <a:t>Map </a:t>
            </a:r>
            <a:r>
              <a:rPr lang="en-US" dirty="0"/>
              <a:t>standard-supplied design </a:t>
            </a:r>
            <a:r>
              <a:rPr lang="en-US" dirty="0" smtClean="0"/>
              <a:t>concepts-solutions </a:t>
            </a:r>
            <a:r>
              <a:rPr lang="en-US" dirty="0"/>
              <a:t>to fulfill the project requirements </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14</a:t>
            </a:fld>
            <a:endParaRPr lang="en-US"/>
          </a:p>
        </p:txBody>
      </p:sp>
      <p:pic>
        <p:nvPicPr>
          <p:cNvPr id="1026" name="Picture 2" descr="What Should be in a CCTV Specification?. Please see the Extended Text Descript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872" y="1524000"/>
            <a:ext cx="268912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dirty="0" smtClean="0"/>
              <a:t>Rarely get to start with a clean slate</a:t>
            </a:r>
          </a:p>
        </p:txBody>
      </p:sp>
      <p:sp>
        <p:nvSpPr>
          <p:cNvPr id="2" name="Content Placeholder 1"/>
          <p:cNvSpPr>
            <a:spLocks noGrp="1"/>
          </p:cNvSpPr>
          <p:nvPr>
            <p:ph idx="1"/>
          </p:nvPr>
        </p:nvSpPr>
        <p:spPr>
          <a:xfrm>
            <a:off x="838200" y="1904999"/>
            <a:ext cx="4081888" cy="4800601"/>
          </a:xfrm>
        </p:spPr>
        <p:txBody>
          <a:bodyPr>
            <a:normAutofit fontScale="92500"/>
          </a:bodyPr>
          <a:lstStyle/>
          <a:p>
            <a:pPr lvl="0"/>
            <a:r>
              <a:rPr lang="en-US" dirty="0"/>
              <a:t>Typical </a:t>
            </a:r>
            <a:r>
              <a:rPr lang="en-US" dirty="0" smtClean="0"/>
              <a:t>Preconditions or Constraints for </a:t>
            </a:r>
            <a:r>
              <a:rPr lang="en-US" dirty="0"/>
              <a:t>ITS Projects</a:t>
            </a:r>
          </a:p>
          <a:p>
            <a:pPr lvl="1"/>
            <a:r>
              <a:rPr lang="en-US" dirty="0" smtClean="0"/>
              <a:t>Existing ITS Architecture and/or Plans</a:t>
            </a:r>
          </a:p>
          <a:p>
            <a:pPr lvl="1"/>
            <a:r>
              <a:rPr lang="en-US" dirty="0" smtClean="0"/>
              <a:t>Existing Infrastructure</a:t>
            </a:r>
          </a:p>
          <a:p>
            <a:pPr lvl="2"/>
            <a:r>
              <a:rPr lang="en-US" dirty="0" smtClean="0"/>
              <a:t>Electronic </a:t>
            </a:r>
            <a:r>
              <a:rPr lang="en-US" dirty="0"/>
              <a:t>plan sets frequently available</a:t>
            </a:r>
          </a:p>
          <a:p>
            <a:pPr lvl="2"/>
            <a:r>
              <a:rPr lang="en-US" dirty="0" smtClean="0"/>
              <a:t>Existing </a:t>
            </a:r>
            <a:r>
              <a:rPr lang="en-US" dirty="0"/>
              <a:t>signs</a:t>
            </a:r>
          </a:p>
          <a:p>
            <a:pPr lvl="2"/>
            <a:r>
              <a:rPr lang="en-US" dirty="0" smtClean="0"/>
              <a:t>Existing </a:t>
            </a:r>
            <a:r>
              <a:rPr lang="en-US" dirty="0"/>
              <a:t>traffic control </a:t>
            </a:r>
            <a:r>
              <a:rPr lang="en-US" dirty="0" smtClean="0"/>
              <a:t>devices</a:t>
            </a:r>
          </a:p>
          <a:p>
            <a:pPr lvl="2"/>
            <a:r>
              <a:rPr lang="en-US" dirty="0" smtClean="0"/>
              <a:t>Existing cabinets</a:t>
            </a:r>
          </a:p>
          <a:p>
            <a:pPr lvl="2"/>
            <a:r>
              <a:rPr lang="en-US" dirty="0" smtClean="0"/>
              <a:t>Existing conduit plant</a:t>
            </a:r>
          </a:p>
          <a:p>
            <a:pPr lvl="2"/>
            <a:r>
              <a:rPr lang="en-US" dirty="0" smtClean="0"/>
              <a:t>Nearby </a:t>
            </a:r>
            <a:r>
              <a:rPr lang="en-US" dirty="0"/>
              <a:t>power and </a:t>
            </a:r>
            <a:r>
              <a:rPr lang="en-US" dirty="0" smtClean="0"/>
              <a:t>communications</a:t>
            </a:r>
          </a:p>
          <a:p>
            <a:r>
              <a:rPr lang="en-US" dirty="0" smtClean="0"/>
              <a:t>You may be replacing or have to interface with a Legacy System!</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15</a:t>
            </a:fld>
            <a:endParaRPr lang="en-US"/>
          </a:p>
        </p:txBody>
      </p:sp>
      <p:pic>
        <p:nvPicPr>
          <p:cNvPr id="6" name="Picture 5"/>
          <p:cNvPicPr>
            <a:picLocks noChangeAspect="1"/>
          </p:cNvPicPr>
          <p:nvPr/>
        </p:nvPicPr>
        <p:blipFill>
          <a:blip r:embed="rId3"/>
          <a:stretch>
            <a:fillRect/>
          </a:stretch>
        </p:blipFill>
        <p:spPr>
          <a:xfrm>
            <a:off x="4911621" y="1524000"/>
            <a:ext cx="4068904" cy="2587693"/>
          </a:xfrm>
          <a:prstGeom prst="rect">
            <a:avLst/>
          </a:prstGeom>
        </p:spPr>
      </p:pic>
      <p:pic>
        <p:nvPicPr>
          <p:cNvPr id="2050" name="Picture 2" descr="https://zenpayroll.com/wp-content/uploads/2013/05/dilbert-legacy-payro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584" y="4572000"/>
            <a:ext cx="4223912" cy="131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490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905000"/>
            <a:ext cx="71628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Concept of Operations </a:t>
            </a:r>
            <a:br>
              <a:rPr lang="en-US" dirty="0"/>
            </a:br>
            <a:r>
              <a:rPr lang="en-US" dirty="0"/>
              <a:t>in the SE “V”</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16</a:t>
            </a:fld>
            <a:endParaRPr lang="en-US"/>
          </a:p>
        </p:txBody>
      </p:sp>
      <p:pic>
        <p:nvPicPr>
          <p:cNvPr id="1026" name="Picture 2" descr="http://upload.wikimedia.org/wikipedia/commons/thumb/e/e8/Systems_Engineering_Process_II.svg/420px-Systems_Engineering_Process_I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3" y="2057400"/>
            <a:ext cx="6867808"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09800" y="2244574"/>
            <a:ext cx="1566447" cy="789423"/>
          </a:xfrm>
          <a:prstGeom prst="ellipse">
            <a:avLst/>
          </a:prstGeom>
          <a:solidFill>
            <a:srgbClr val="66FF66">
              <a:alpha val="32157"/>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84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Operations (</a:t>
            </a:r>
            <a:r>
              <a:rPr lang="en-US" dirty="0" err="1" smtClean="0"/>
              <a:t>ConOps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err="1" smtClean="0"/>
              <a:t>ConOps</a:t>
            </a:r>
            <a:r>
              <a:rPr lang="en-US" dirty="0" smtClean="0"/>
              <a:t> is written in conjunction with the stakeholders or </a:t>
            </a:r>
            <a:r>
              <a:rPr lang="en-US" u="sng" dirty="0" smtClean="0"/>
              <a:t>users</a:t>
            </a:r>
            <a:r>
              <a:rPr lang="en-US" dirty="0" smtClean="0"/>
              <a:t> of the proposed system, in the </a:t>
            </a:r>
            <a:r>
              <a:rPr lang="en-US" u="sng" dirty="0" smtClean="0"/>
              <a:t>users</a:t>
            </a:r>
            <a:r>
              <a:rPr lang="en-US" dirty="0" smtClean="0"/>
              <a:t> language and viewpoint and must be understandable by the </a:t>
            </a:r>
            <a:r>
              <a:rPr lang="en-US" u="sng" dirty="0" smtClean="0"/>
              <a:t>users</a:t>
            </a:r>
          </a:p>
          <a:p>
            <a:pPr lvl="1"/>
            <a:r>
              <a:rPr lang="en-US" dirty="0" smtClean="0"/>
              <a:t>The SE idea here is that we really want the proposed system to satisfy the stakeholder/user!</a:t>
            </a:r>
          </a:p>
          <a:p>
            <a:r>
              <a:rPr lang="en-US" dirty="0" smtClean="0"/>
              <a:t>The most important part of a </a:t>
            </a:r>
            <a:r>
              <a:rPr lang="en-US" dirty="0" err="1" smtClean="0"/>
              <a:t>ConOps</a:t>
            </a:r>
            <a:r>
              <a:rPr lang="en-US" dirty="0" smtClean="0"/>
              <a:t> is capturing the </a:t>
            </a:r>
            <a:r>
              <a:rPr lang="en-US" u="sng" dirty="0" smtClean="0"/>
              <a:t>user</a:t>
            </a:r>
            <a:r>
              <a:rPr lang="en-US" dirty="0" smtClean="0"/>
              <a:t> </a:t>
            </a:r>
            <a:r>
              <a:rPr lang="en-US" u="sng" dirty="0" smtClean="0"/>
              <a:t>needs</a:t>
            </a:r>
          </a:p>
          <a:p>
            <a:r>
              <a:rPr lang="en-US" dirty="0" smtClean="0"/>
              <a:t>In order for the ITS project to be successful, the </a:t>
            </a:r>
            <a:r>
              <a:rPr lang="en-US" u="sng" dirty="0" smtClean="0"/>
              <a:t>user</a:t>
            </a:r>
            <a:r>
              <a:rPr lang="en-US" dirty="0" smtClean="0"/>
              <a:t> </a:t>
            </a:r>
            <a:r>
              <a:rPr lang="en-US" u="sng" dirty="0" smtClean="0"/>
              <a:t>needs</a:t>
            </a:r>
            <a:r>
              <a:rPr lang="en-US" dirty="0" smtClean="0"/>
              <a:t> must be met by the project</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17</a:t>
            </a:fld>
            <a:endParaRPr lang="en-US"/>
          </a:p>
        </p:txBody>
      </p:sp>
    </p:spTree>
    <p:extLst>
      <p:ext uri="{BB962C8B-B14F-4D97-AF65-F5344CB8AC3E}">
        <p14:creationId xmlns:p14="http://schemas.microsoft.com/office/powerpoint/2010/main" val="1307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Expectations</a:t>
            </a:r>
            <a:endParaRPr lang="en-US" dirty="0"/>
          </a:p>
        </p:txBody>
      </p:sp>
      <p:sp>
        <p:nvSpPr>
          <p:cNvPr id="3" name="Slide Number Placeholder 2"/>
          <p:cNvSpPr>
            <a:spLocks noGrp="1"/>
          </p:cNvSpPr>
          <p:nvPr>
            <p:ph type="sldNum" sz="quarter" idx="12"/>
          </p:nvPr>
        </p:nvSpPr>
        <p:spPr/>
        <p:txBody>
          <a:bodyPr/>
          <a:lstStyle/>
          <a:p>
            <a:pPr>
              <a:defRPr/>
            </a:pPr>
            <a:fld id="{95A6C6C4-E6FE-4910-B412-2B9EA1A7423B}" type="slidenum">
              <a:rPr lang="en-US" smtClean="0"/>
              <a:pPr>
                <a:defRPr/>
              </a:pPr>
              <a:t>18</a:t>
            </a:fld>
            <a:endParaRPr lang="en-US"/>
          </a:p>
        </p:txBody>
      </p:sp>
      <p:pic>
        <p:nvPicPr>
          <p:cNvPr id="4" name="Picture 4" descr="project management tree"/>
          <p:cNvPicPr>
            <a:picLocks noChangeAspect="1" noChangeArrowheads="1"/>
          </p:cNvPicPr>
          <p:nvPr/>
        </p:nvPicPr>
        <p:blipFill>
          <a:blip r:embed="rId3" cstate="print"/>
          <a:srcRect/>
          <a:stretch>
            <a:fillRect/>
          </a:stretch>
        </p:blipFill>
        <p:spPr bwMode="auto">
          <a:xfrm>
            <a:off x="990600" y="1600200"/>
            <a:ext cx="7010400" cy="5257800"/>
          </a:xfrm>
          <a:prstGeom prst="rect">
            <a:avLst/>
          </a:prstGeom>
          <a:noFill/>
          <a:ln w="9525">
            <a:noFill/>
            <a:miter lim="800000"/>
            <a:headEnd/>
            <a:tailEnd/>
          </a:ln>
        </p:spPr>
      </p:pic>
    </p:spTree>
    <p:extLst>
      <p:ext uri="{BB962C8B-B14F-4D97-AF65-F5344CB8AC3E}">
        <p14:creationId xmlns:p14="http://schemas.microsoft.com/office/powerpoint/2010/main" val="293991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F1C06001-9573-460C-A001-320B15C1FED9}" type="slidenum">
              <a:rPr lang="en-US" smtClean="0"/>
              <a:pPr/>
              <a:t>19</a:t>
            </a:fld>
            <a:endParaRPr lang="en-US" dirty="0" smtClean="0"/>
          </a:p>
        </p:txBody>
      </p:sp>
      <p:sp>
        <p:nvSpPr>
          <p:cNvPr id="17412" name="Rectangle 17"/>
          <p:cNvSpPr>
            <a:spLocks noGrp="1" noChangeArrowheads="1"/>
          </p:cNvSpPr>
          <p:nvPr>
            <p:ph type="title"/>
          </p:nvPr>
        </p:nvSpPr>
        <p:spPr>
          <a:xfrm>
            <a:off x="1143000" y="304800"/>
            <a:ext cx="6859787" cy="1371600"/>
          </a:xfrm>
        </p:spPr>
        <p:txBody>
          <a:bodyPr/>
          <a:lstStyle/>
          <a:p>
            <a:pPr eaLnBrk="1" hangingPunct="1"/>
            <a:r>
              <a:rPr lang="en-US" dirty="0" smtClean="0"/>
              <a:t>Concept of Operations</a:t>
            </a:r>
          </a:p>
        </p:txBody>
      </p:sp>
      <p:sp>
        <p:nvSpPr>
          <p:cNvPr id="17413" name="Rectangle 18"/>
          <p:cNvSpPr>
            <a:spLocks noGrp="1" noChangeArrowheads="1"/>
          </p:cNvSpPr>
          <p:nvPr>
            <p:ph type="body" idx="1"/>
          </p:nvPr>
        </p:nvSpPr>
        <p:spPr>
          <a:xfrm>
            <a:off x="914400" y="1752600"/>
            <a:ext cx="7924800" cy="4800600"/>
          </a:xfrm>
        </p:spPr>
        <p:txBody>
          <a:bodyPr/>
          <a:lstStyle/>
          <a:p>
            <a:pPr eaLnBrk="1" hangingPunct="1"/>
            <a:r>
              <a:rPr lang="en-US" sz="2800" dirty="0" smtClean="0"/>
              <a:t>Shows agreement on:</a:t>
            </a:r>
          </a:p>
          <a:p>
            <a:pPr lvl="1" eaLnBrk="1" hangingPunct="1"/>
            <a:r>
              <a:rPr lang="en-US" sz="2400" dirty="0" smtClean="0"/>
              <a:t>Goals, objectives, and expectations</a:t>
            </a:r>
          </a:p>
          <a:p>
            <a:pPr lvl="1" eaLnBrk="1" hangingPunct="1"/>
            <a:r>
              <a:rPr lang="en-US" sz="2400" dirty="0" smtClean="0"/>
              <a:t>Project scope and vision</a:t>
            </a:r>
          </a:p>
          <a:p>
            <a:pPr lvl="1" eaLnBrk="1" hangingPunct="1"/>
            <a:r>
              <a:rPr lang="en-US" sz="2400" dirty="0" smtClean="0"/>
              <a:t>Stakeholder roles and responsibilities</a:t>
            </a:r>
          </a:p>
          <a:p>
            <a:pPr lvl="1" eaLnBrk="1" hangingPunct="1"/>
            <a:r>
              <a:rPr lang="en-US" sz="2400" dirty="0" smtClean="0"/>
              <a:t>Operational Needs</a:t>
            </a:r>
          </a:p>
          <a:p>
            <a:pPr lvl="1" eaLnBrk="1" hangingPunct="1"/>
            <a:r>
              <a:rPr lang="en-US" sz="2400" dirty="0" smtClean="0"/>
              <a:t>How the system will operate</a:t>
            </a:r>
          </a:p>
          <a:p>
            <a:pPr lvl="1" eaLnBrk="1" hangingPunct="1"/>
            <a:r>
              <a:rPr lang="en-US" sz="2400" dirty="0" smtClean="0"/>
              <a:t>Operational and support environment</a:t>
            </a:r>
          </a:p>
        </p:txBody>
      </p:sp>
    </p:spTree>
    <p:extLst>
      <p:ext uri="{BB962C8B-B14F-4D97-AF65-F5344CB8AC3E}">
        <p14:creationId xmlns:p14="http://schemas.microsoft.com/office/powerpoint/2010/main" val="198058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Format and Purpose</a:t>
            </a:r>
            <a:endParaRPr lang="en-US" dirty="0"/>
          </a:p>
        </p:txBody>
      </p:sp>
      <p:sp>
        <p:nvSpPr>
          <p:cNvPr id="3" name="Content Placeholder 2"/>
          <p:cNvSpPr>
            <a:spLocks noGrp="1"/>
          </p:cNvSpPr>
          <p:nvPr>
            <p:ph idx="1"/>
          </p:nvPr>
        </p:nvSpPr>
        <p:spPr/>
        <p:txBody>
          <a:bodyPr>
            <a:normAutofit/>
          </a:bodyPr>
          <a:lstStyle/>
          <a:p>
            <a:r>
              <a:rPr lang="en-US" dirty="0" smtClean="0"/>
              <a:t>Case Study Purpose</a:t>
            </a:r>
          </a:p>
          <a:p>
            <a:pPr lvl="1"/>
            <a:r>
              <a:rPr lang="en-US" dirty="0" smtClean="0"/>
              <a:t>Provide overview of Concept of Operations (</a:t>
            </a:r>
            <a:r>
              <a:rPr lang="en-US" dirty="0" err="1" smtClean="0"/>
              <a:t>ConOps</a:t>
            </a:r>
            <a:r>
              <a:rPr lang="en-US" dirty="0" smtClean="0"/>
              <a:t>) development for Intelligent Transportation Systems (ITS) as part of a Systems Engineering (SE) process</a:t>
            </a:r>
          </a:p>
          <a:p>
            <a:r>
              <a:rPr lang="en-US" dirty="0" smtClean="0"/>
              <a:t>Components</a:t>
            </a:r>
          </a:p>
          <a:p>
            <a:pPr lvl="1"/>
            <a:r>
              <a:rPr lang="en-US" dirty="0" smtClean="0"/>
              <a:t>1:	Presentation (this part)</a:t>
            </a:r>
          </a:p>
          <a:p>
            <a:pPr lvl="1"/>
            <a:r>
              <a:rPr lang="en-US" dirty="0" smtClean="0"/>
              <a:t>2: 	Take Home Exercise</a:t>
            </a:r>
          </a:p>
          <a:p>
            <a:pPr lvl="1"/>
            <a:r>
              <a:rPr lang="en-US" dirty="0" smtClean="0"/>
              <a:t>3:	Debrief</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a:t>
            </a:fld>
            <a:endParaRPr lang="en-US" dirty="0"/>
          </a:p>
        </p:txBody>
      </p:sp>
      <p:pic>
        <p:nvPicPr>
          <p:cNvPr id="5" name="Picture 4"/>
          <p:cNvPicPr>
            <a:picLocks noChangeAspect="1"/>
          </p:cNvPicPr>
          <p:nvPr/>
        </p:nvPicPr>
        <p:blipFill rotWithShape="1">
          <a:blip r:embed="rId3"/>
          <a:srcRect l="6400" t="32500" b="7500"/>
          <a:stretch/>
        </p:blipFill>
        <p:spPr>
          <a:xfrm>
            <a:off x="6926055" y="3675198"/>
            <a:ext cx="1893086" cy="1553301"/>
          </a:xfrm>
          <a:prstGeom prst="rect">
            <a:avLst/>
          </a:prstGeom>
          <a:ln w="6350">
            <a:solidFill>
              <a:schemeClr val="tx1">
                <a:lumMod val="65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6" name="Picture 5"/>
          <p:cNvPicPr>
            <a:picLocks noChangeAspect="1"/>
          </p:cNvPicPr>
          <p:nvPr/>
        </p:nvPicPr>
        <p:blipFill>
          <a:blip r:embed="rId4"/>
          <a:stretch>
            <a:fillRect/>
          </a:stretch>
        </p:blipFill>
        <p:spPr>
          <a:xfrm>
            <a:off x="4572000" y="4591050"/>
            <a:ext cx="2955925" cy="1809750"/>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governing structure and content of a </a:t>
            </a:r>
            <a:r>
              <a:rPr lang="en-US" dirty="0" err="1" smtClean="0"/>
              <a:t>ConOps</a:t>
            </a:r>
            <a:endParaRPr lang="en-US" dirty="0"/>
          </a:p>
        </p:txBody>
      </p:sp>
      <p:sp>
        <p:nvSpPr>
          <p:cNvPr id="3" name="Content Placeholder 2"/>
          <p:cNvSpPr>
            <a:spLocks noGrp="1"/>
          </p:cNvSpPr>
          <p:nvPr>
            <p:ph idx="1"/>
          </p:nvPr>
        </p:nvSpPr>
        <p:spPr/>
        <p:txBody>
          <a:bodyPr>
            <a:normAutofit fontScale="92500"/>
          </a:bodyPr>
          <a:lstStyle/>
          <a:p>
            <a:r>
              <a:rPr lang="en-US" dirty="0"/>
              <a:t>T</a:t>
            </a:r>
            <a:r>
              <a:rPr lang="en-US" dirty="0" smtClean="0"/>
              <a:t>here are a few standards that specify tailorable content in a </a:t>
            </a:r>
            <a:r>
              <a:rPr lang="en-US" dirty="0" err="1" smtClean="0"/>
              <a:t>ConOps</a:t>
            </a:r>
            <a:endParaRPr lang="en-US" dirty="0" smtClean="0"/>
          </a:p>
          <a:p>
            <a:pPr lvl="2"/>
            <a:r>
              <a:rPr lang="en-US" dirty="0" smtClean="0"/>
              <a:t>ISO/IEC/IEEE 29148:2011 – Systems and software engineering – Life cycle processes – Requirements Engineering</a:t>
            </a:r>
          </a:p>
          <a:p>
            <a:pPr lvl="2"/>
            <a:r>
              <a:rPr lang="en-US" dirty="0" smtClean="0"/>
              <a:t>IEEE </a:t>
            </a:r>
            <a:r>
              <a:rPr lang="en-US" dirty="0"/>
              <a:t>1362-1998 – Targets software intensive and software only system </a:t>
            </a:r>
            <a:r>
              <a:rPr lang="en-US" dirty="0" smtClean="0"/>
              <a:t>development</a:t>
            </a:r>
            <a:endParaRPr lang="en-US" dirty="0"/>
          </a:p>
          <a:p>
            <a:pPr lvl="2"/>
            <a:r>
              <a:rPr lang="en-US" dirty="0"/>
              <a:t>ANSI/AIAA G-043-1992 – Revised standard in process of being approved in conjunction with </a:t>
            </a:r>
            <a:r>
              <a:rPr lang="en-US" dirty="0" smtClean="0"/>
              <a:t>INCOSE</a:t>
            </a:r>
          </a:p>
          <a:p>
            <a:r>
              <a:rPr lang="en-US" dirty="0" smtClean="0"/>
              <a:t>Content in these standards is fairly consistent</a:t>
            </a:r>
          </a:p>
          <a:p>
            <a:r>
              <a:rPr lang="en-US" dirty="0" smtClean="0"/>
              <a:t>Besides user needs, it is useful to explain the existing system that needs to be replaced, the motivation for new system changes and possible user scenarios</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20</a:t>
            </a:fld>
            <a:endParaRPr lang="en-US"/>
          </a:p>
        </p:txBody>
      </p:sp>
    </p:spTree>
    <p:extLst>
      <p:ext uri="{BB962C8B-B14F-4D97-AF65-F5344CB8AC3E}">
        <p14:creationId xmlns:p14="http://schemas.microsoft.com/office/powerpoint/2010/main" val="15712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a </a:t>
            </a:r>
            <a:r>
              <a:rPr lang="en-US" dirty="0" err="1" smtClean="0"/>
              <a:t>ConOps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Coalesce concepts of the System/Project</a:t>
            </a:r>
          </a:p>
          <a:p>
            <a:r>
              <a:rPr lang="en-US" dirty="0" smtClean="0"/>
              <a:t>Document system foundational user operational needs and expectations</a:t>
            </a:r>
          </a:p>
          <a:p>
            <a:r>
              <a:rPr lang="en-US" dirty="0" smtClean="0"/>
              <a:t>Describe how the system would operate to satisfy the user needs and expectations</a:t>
            </a:r>
            <a:endParaRPr lang="en-US" dirty="0"/>
          </a:p>
          <a:p>
            <a:r>
              <a:rPr lang="en-US" dirty="0"/>
              <a:t>B</a:t>
            </a:r>
            <a:r>
              <a:rPr lang="en-US" dirty="0" smtClean="0"/>
              <a:t>uild consensus between the system users and the system developers</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21</a:t>
            </a:fld>
            <a:endParaRPr lang="en-US"/>
          </a:p>
        </p:txBody>
      </p:sp>
    </p:spTree>
    <p:extLst>
      <p:ext uri="{BB962C8B-B14F-4D97-AF65-F5344CB8AC3E}">
        <p14:creationId xmlns:p14="http://schemas.microsoft.com/office/powerpoint/2010/main" val="2491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1871133"/>
            <a:ext cx="71628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Concept of Operations </a:t>
            </a:r>
            <a:r>
              <a:rPr lang="en-US" dirty="0" smtClean="0"/>
              <a:t>Content</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22</a:t>
            </a:fld>
            <a:endParaRPr lang="en-US"/>
          </a:p>
        </p:txBody>
      </p:sp>
      <p:grpSp>
        <p:nvGrpSpPr>
          <p:cNvPr id="14" name="Group 13"/>
          <p:cNvGrpSpPr/>
          <p:nvPr/>
        </p:nvGrpSpPr>
        <p:grpSpPr>
          <a:xfrm>
            <a:off x="3733800" y="2057401"/>
            <a:ext cx="4277008" cy="2667000"/>
            <a:chOff x="1143000" y="2057400"/>
            <a:chExt cx="6867808" cy="3810000"/>
          </a:xfrm>
        </p:grpSpPr>
        <p:pic>
          <p:nvPicPr>
            <p:cNvPr id="1026" name="Picture 2" descr="http://upload.wikimedia.org/wikipedia/commons/thumb/e/e8/Systems_Engineering_Process_II.svg/420px-Systems_Engineering_Process_II.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6867808"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209800" y="2244574"/>
              <a:ext cx="1566447" cy="789423"/>
            </a:xfrm>
            <a:prstGeom prst="ellipse">
              <a:avLst/>
            </a:prstGeom>
            <a:solidFill>
              <a:srgbClr val="66FF66">
                <a:alpha val="32157"/>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18733" y="3524072"/>
            <a:ext cx="2548467" cy="1200329"/>
          </a:xfrm>
          <a:prstGeom prst="rect">
            <a:avLst/>
          </a:prstGeom>
          <a:solidFill>
            <a:schemeClr val="tx1"/>
          </a:solidFill>
          <a:ln w="19050">
            <a:solidFill>
              <a:schemeClr val="bg1"/>
            </a:solidFill>
          </a:ln>
        </p:spPr>
        <p:txBody>
          <a:bodyPr wrap="square" rtlCol="0">
            <a:spAutoFit/>
          </a:bodyPr>
          <a:lstStyle/>
          <a:p>
            <a:r>
              <a:rPr lang="en-US" dirty="0" smtClean="0">
                <a:solidFill>
                  <a:schemeClr val="bg1"/>
                </a:solidFill>
              </a:rPr>
              <a:t>User Needs,</a:t>
            </a:r>
          </a:p>
          <a:p>
            <a:r>
              <a:rPr lang="en-US" dirty="0" smtClean="0">
                <a:solidFill>
                  <a:schemeClr val="bg1"/>
                </a:solidFill>
              </a:rPr>
              <a:t>Operational Scenarios,</a:t>
            </a:r>
          </a:p>
          <a:p>
            <a:r>
              <a:rPr lang="en-US" dirty="0" smtClean="0">
                <a:solidFill>
                  <a:schemeClr val="bg1"/>
                </a:solidFill>
              </a:rPr>
              <a:t>Stakeholders,</a:t>
            </a:r>
          </a:p>
          <a:p>
            <a:r>
              <a:rPr lang="en-US" dirty="0" smtClean="0">
                <a:solidFill>
                  <a:schemeClr val="bg1"/>
                </a:solidFill>
              </a:rPr>
              <a:t>…</a:t>
            </a:r>
            <a:endParaRPr lang="en-US" dirty="0">
              <a:solidFill>
                <a:schemeClr val="bg1"/>
              </a:solidFill>
            </a:endParaRPr>
          </a:p>
        </p:txBody>
      </p:sp>
      <p:sp>
        <p:nvSpPr>
          <p:cNvPr id="15" name="Bent Arrow 14"/>
          <p:cNvSpPr/>
          <p:nvPr/>
        </p:nvSpPr>
        <p:spPr>
          <a:xfrm rot="5400000" flipV="1">
            <a:off x="2630761" y="1887636"/>
            <a:ext cx="1215477" cy="2057400"/>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886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noFill/>
        </p:spPr>
        <p:txBody>
          <a:bodyPr/>
          <a:lstStyle/>
          <a:p>
            <a:fld id="{FED85942-C453-47F3-91D8-0E5ADF6D098A}" type="slidenum">
              <a:rPr lang="en-US" smtClean="0"/>
              <a:pPr/>
              <a:t>23</a:t>
            </a:fld>
            <a:endParaRPr lang="en-US" dirty="0" smtClean="0"/>
          </a:p>
        </p:txBody>
      </p:sp>
      <p:sp>
        <p:nvSpPr>
          <p:cNvPr id="19460" name="Rectangle 2"/>
          <p:cNvSpPr>
            <a:spLocks noGrp="1" noChangeArrowheads="1"/>
          </p:cNvSpPr>
          <p:nvPr>
            <p:ph type="title"/>
          </p:nvPr>
        </p:nvSpPr>
        <p:spPr>
          <a:xfrm>
            <a:off x="1180206" y="0"/>
            <a:ext cx="6859787" cy="1371600"/>
          </a:xfrm>
        </p:spPr>
        <p:txBody>
          <a:bodyPr/>
          <a:lstStyle/>
          <a:p>
            <a:pPr eaLnBrk="1" hangingPunct="1"/>
            <a:r>
              <a:rPr lang="en-US" dirty="0" smtClean="0"/>
              <a:t>Transit Operational Scenario Example</a:t>
            </a:r>
          </a:p>
        </p:txBody>
      </p:sp>
      <p:sp>
        <p:nvSpPr>
          <p:cNvPr id="19461" name="Rectangle 3"/>
          <p:cNvSpPr>
            <a:spLocks noGrp="1" noChangeArrowheads="1"/>
          </p:cNvSpPr>
          <p:nvPr>
            <p:ph type="body" idx="1"/>
          </p:nvPr>
        </p:nvSpPr>
        <p:spPr>
          <a:xfrm>
            <a:off x="481705" y="6400800"/>
            <a:ext cx="4191000" cy="381000"/>
          </a:xfrm>
        </p:spPr>
        <p:txBody>
          <a:bodyPr/>
          <a:lstStyle/>
          <a:p>
            <a:pPr eaLnBrk="1" hangingPunct="1">
              <a:lnSpc>
                <a:spcPct val="90000"/>
              </a:lnSpc>
              <a:buFont typeface="Wingdings" pitchFamily="2" charset="2"/>
              <a:buNone/>
            </a:pPr>
            <a:r>
              <a:rPr lang="en-US" sz="2000" dirty="0" smtClean="0"/>
              <a:t>From </a:t>
            </a:r>
            <a:r>
              <a:rPr lang="en-US" sz="2000" dirty="0" err="1" smtClean="0"/>
              <a:t>StarTran</a:t>
            </a:r>
            <a:r>
              <a:rPr lang="en-US" sz="2000" dirty="0" smtClean="0"/>
              <a:t> AVL </a:t>
            </a:r>
            <a:r>
              <a:rPr lang="en-US" sz="2000" dirty="0" err="1" smtClean="0"/>
              <a:t>ConOps</a:t>
            </a:r>
            <a:endParaRPr lang="en-US" sz="2000" dirty="0" smtClean="0"/>
          </a:p>
        </p:txBody>
      </p:sp>
      <p:sp>
        <p:nvSpPr>
          <p:cNvPr id="19463" name="Text Box 55"/>
          <p:cNvSpPr txBox="1">
            <a:spLocks noChangeArrowheads="1"/>
          </p:cNvSpPr>
          <p:nvPr/>
        </p:nvSpPr>
        <p:spPr bwMode="auto">
          <a:xfrm>
            <a:off x="457199" y="1239837"/>
            <a:ext cx="8305800" cy="5078313"/>
          </a:xfrm>
          <a:prstGeom prst="rect">
            <a:avLst/>
          </a:prstGeom>
          <a:noFill/>
          <a:ln w="9525" algn="ctr">
            <a:noFill/>
            <a:miter lim="800000"/>
            <a:headEnd/>
            <a:tailEnd/>
          </a:ln>
        </p:spPr>
        <p:txBody>
          <a:bodyPr>
            <a:spAutoFit/>
          </a:bodyPr>
          <a:lstStyle/>
          <a:p>
            <a:pPr marL="1588" indent="-1588">
              <a:buFont typeface="Wingdings 2" pitchFamily="18" charset="2"/>
              <a:buNone/>
            </a:pPr>
            <a:r>
              <a:rPr lang="en-US" sz="1800" b="0" dirty="0"/>
              <a:t>Marcel, a </a:t>
            </a:r>
            <a:r>
              <a:rPr lang="en-US" sz="1800" b="0" dirty="0" err="1"/>
              <a:t>StarTran</a:t>
            </a:r>
            <a:r>
              <a:rPr lang="en-US" sz="1800" b="0" dirty="0"/>
              <a:t> bus operator, usually begins his work shift with administrative activities. After receiving supervisory direction, he boards the bus and prepares the </a:t>
            </a:r>
            <a:r>
              <a:rPr lang="en-US" sz="1800" b="0" dirty="0" smtClean="0"/>
              <a:t>AVL (</a:t>
            </a:r>
            <a:r>
              <a:rPr lang="en-US" dirty="0" smtClean="0"/>
              <a:t>A</a:t>
            </a:r>
            <a:r>
              <a:rPr lang="en-US" sz="1800" b="0" dirty="0" smtClean="0"/>
              <a:t>utomatic Vehicle Location) </a:t>
            </a:r>
            <a:r>
              <a:rPr lang="en-US" sz="1800" b="0" dirty="0"/>
              <a:t>system. He begins by logging into the system.</a:t>
            </a:r>
          </a:p>
          <a:p>
            <a:pPr marL="1588" indent="-1588">
              <a:buFont typeface="Wingdings 2" pitchFamily="18" charset="2"/>
              <a:buNone/>
            </a:pPr>
            <a:r>
              <a:rPr lang="en-US" sz="1800" b="0" dirty="0"/>
              <a:t>The system then prompts Marcel for the route to be followed. He enters the planned route number, and the AVL system retrieves the appropriate route and schedule information from the AVL system server. The bus’ AVL system then asks Marcel to verify the appropriate route and schedule information were properly retrieved.</a:t>
            </a:r>
          </a:p>
          <a:p>
            <a:pPr marL="1588" indent="-1588">
              <a:buFont typeface="Wingdings 2" pitchFamily="18" charset="2"/>
              <a:buNone/>
            </a:pPr>
            <a:r>
              <a:rPr lang="en-US" sz="1800" b="0" dirty="0"/>
              <a:t>Once he provides verification, the bus’ head sign is automatically updated to reflect the appropriate route information. The fare payment schedule is automatically adjusted to reflect the verified route, modified as necessary by the system clock to reflect any applicable time-differential rates.</a:t>
            </a:r>
          </a:p>
          <a:p>
            <a:pPr marL="1588" indent="-1588">
              <a:buFont typeface="Wingdings 2" pitchFamily="18" charset="2"/>
              <a:buNone/>
            </a:pPr>
            <a:r>
              <a:rPr lang="en-US" sz="1800" b="0" dirty="0"/>
              <a:t>The system then loads the appropriate bus stop announcements for the chosen route. These prerecorded announcements are consistent regardless whether Marcel or another bus operator is driving the route, and have been verified as ADA compliant. These announcements are then broadcast at the appropriate bus stop throughout the route.</a:t>
            </a:r>
          </a:p>
        </p:txBody>
      </p:sp>
    </p:spTree>
    <p:extLst>
      <p:ext uri="{BB962C8B-B14F-4D97-AF65-F5344CB8AC3E}">
        <p14:creationId xmlns:p14="http://schemas.microsoft.com/office/powerpoint/2010/main" val="9406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User Need?</a:t>
            </a:r>
            <a:endParaRPr lang="en-US" dirty="0"/>
          </a:p>
        </p:txBody>
      </p:sp>
      <p:sp>
        <p:nvSpPr>
          <p:cNvPr id="3" name="Content Placeholder 2"/>
          <p:cNvSpPr>
            <a:spLocks noGrp="1"/>
          </p:cNvSpPr>
          <p:nvPr>
            <p:ph idx="1"/>
          </p:nvPr>
        </p:nvSpPr>
        <p:spPr>
          <a:xfrm>
            <a:off x="1142107" y="1752600"/>
            <a:ext cx="6852578" cy="4648200"/>
          </a:xfrm>
        </p:spPr>
        <p:txBody>
          <a:bodyPr>
            <a:normAutofit lnSpcReduction="10000"/>
          </a:bodyPr>
          <a:lstStyle/>
          <a:p>
            <a:r>
              <a:rPr lang="en-US" dirty="0" smtClean="0"/>
              <a:t>Describes a major capability provided by a system</a:t>
            </a:r>
          </a:p>
          <a:p>
            <a:pPr lvl="1"/>
            <a:r>
              <a:rPr lang="en-US" dirty="0" smtClean="0"/>
              <a:t>Should a system be developed without first knowing what it is expected to do?</a:t>
            </a:r>
          </a:p>
          <a:p>
            <a:pPr lvl="1"/>
            <a:r>
              <a:rPr lang="en-US" dirty="0" smtClean="0"/>
              <a:t>Documented user needs are critical to assess/validate that a system does what it is supposed to do</a:t>
            </a:r>
          </a:p>
          <a:p>
            <a:pPr lvl="1"/>
            <a:r>
              <a:rPr lang="en-US" dirty="0" smtClean="0"/>
              <a:t>The user specifies what the system is supposed to do in the form of user needs</a:t>
            </a:r>
          </a:p>
          <a:p>
            <a:pPr lvl="1"/>
            <a:r>
              <a:rPr lang="en-US" dirty="0" smtClean="0"/>
              <a:t>User needs tend to remain stable over time</a:t>
            </a:r>
          </a:p>
          <a:p>
            <a:pPr lvl="2"/>
            <a:r>
              <a:rPr lang="en-US" dirty="0" smtClean="0"/>
              <a:t>If needs change frequently, it would be impossible to build a system to satisfy them</a:t>
            </a:r>
          </a:p>
          <a:p>
            <a:pPr lvl="2"/>
            <a:r>
              <a:rPr lang="en-US" dirty="0" smtClean="0"/>
              <a:t>This inherent stability of user needs forms the foundation for the system that can then be satisfied by changing technological capabilities </a:t>
            </a:r>
          </a:p>
          <a:p>
            <a:pPr lvl="3"/>
            <a:r>
              <a:rPr lang="en-US" dirty="0" smtClean="0"/>
              <a:t>e.g., text-to-speech capabilities have greatly improved but the fundamental underlying user need to automate voicing text has not</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24</a:t>
            </a:fld>
            <a:endParaRPr lang="en-US" dirty="0"/>
          </a:p>
        </p:txBody>
      </p:sp>
    </p:spTree>
    <p:extLst>
      <p:ext uri="{BB962C8B-B14F-4D97-AF65-F5344CB8AC3E}">
        <p14:creationId xmlns:p14="http://schemas.microsoft.com/office/powerpoint/2010/main" val="214092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5453"/>
            <a:ext cx="8373081" cy="792162"/>
          </a:xfrm>
        </p:spPr>
        <p:txBody>
          <a:bodyPr>
            <a:normAutofit fontScale="90000"/>
          </a:bodyPr>
          <a:lstStyle/>
          <a:p>
            <a:r>
              <a:rPr lang="en-US" sz="3600" dirty="0" smtClean="0"/>
              <a:t>Some Examples of Not </a:t>
            </a:r>
            <a:r>
              <a:rPr lang="en-US" sz="3600" dirty="0"/>
              <a:t>M</a:t>
            </a:r>
            <a:r>
              <a:rPr lang="en-US" sz="3600" dirty="0" smtClean="0"/>
              <a:t>eeting </a:t>
            </a:r>
            <a:r>
              <a:rPr lang="en-US" sz="3600" dirty="0"/>
              <a:t>U</a:t>
            </a:r>
            <a:r>
              <a:rPr lang="en-US" sz="3600" dirty="0" smtClean="0"/>
              <a:t>ser </a:t>
            </a:r>
            <a:r>
              <a:rPr lang="en-US" sz="3600" dirty="0"/>
              <a:t>N</a:t>
            </a:r>
            <a:r>
              <a:rPr lang="en-US" sz="3600" dirty="0" smtClean="0"/>
              <a:t>eeds</a:t>
            </a:r>
            <a:endParaRPr lang="en-US" sz="36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19" y="1600200"/>
            <a:ext cx="2600325" cy="175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6054121" y="3029387"/>
            <a:ext cx="2854256" cy="1387457"/>
          </a:xfrm>
          <a:prstGeom prst="rect">
            <a:avLst/>
          </a:prstGeom>
        </p:spPr>
      </p:pic>
      <p:pic>
        <p:nvPicPr>
          <p:cNvPr id="9" name="Picture 8"/>
          <p:cNvPicPr>
            <a:picLocks noChangeAspect="1"/>
          </p:cNvPicPr>
          <p:nvPr/>
        </p:nvPicPr>
        <p:blipFill>
          <a:blip r:embed="rId5"/>
          <a:stretch>
            <a:fillRect/>
          </a:stretch>
        </p:blipFill>
        <p:spPr>
          <a:xfrm>
            <a:off x="3063542" y="2240060"/>
            <a:ext cx="2833481" cy="1832268"/>
          </a:xfrm>
          <a:prstGeom prst="rect">
            <a:avLst/>
          </a:prstGeom>
        </p:spPr>
      </p:pic>
      <p:sp>
        <p:nvSpPr>
          <p:cNvPr id="3" name="Rectangle 2"/>
          <p:cNvSpPr/>
          <p:nvPr/>
        </p:nvSpPr>
        <p:spPr>
          <a:xfrm>
            <a:off x="5960767" y="4678712"/>
            <a:ext cx="3040964" cy="507831"/>
          </a:xfrm>
          <a:prstGeom prst="rect">
            <a:avLst/>
          </a:prstGeom>
        </p:spPr>
        <p:txBody>
          <a:bodyPr wrap="square">
            <a:spAutoFit/>
          </a:bodyPr>
          <a:lstStyle/>
          <a:p>
            <a:pPr algn="ctr"/>
            <a:r>
              <a:rPr lang="en-US" sz="1350" dirty="0">
                <a:hlinkClick r:id="rId6"/>
              </a:rPr>
              <a:t>http://www.zdnet.com/article/five-reasons-why-windows-8-has-failed/</a:t>
            </a:r>
            <a:endParaRPr lang="en-US" sz="1350" dirty="0"/>
          </a:p>
        </p:txBody>
      </p:sp>
      <p:sp>
        <p:nvSpPr>
          <p:cNvPr id="6" name="Rectangle 5"/>
          <p:cNvSpPr/>
          <p:nvPr/>
        </p:nvSpPr>
        <p:spPr>
          <a:xfrm>
            <a:off x="332346" y="3356747"/>
            <a:ext cx="2430617" cy="715581"/>
          </a:xfrm>
          <a:prstGeom prst="rect">
            <a:avLst/>
          </a:prstGeom>
        </p:spPr>
        <p:txBody>
          <a:bodyPr wrap="square">
            <a:spAutoFit/>
          </a:bodyPr>
          <a:lstStyle/>
          <a:p>
            <a:pPr algn="ctr"/>
            <a:r>
              <a:rPr lang="en-US" sz="1350" dirty="0">
                <a:hlinkClick r:id="rId7"/>
              </a:rPr>
              <a:t>https://en.wikipedia.org/wiki/Next_Generation_Air_Transportation_System</a:t>
            </a:r>
            <a:endParaRPr lang="en-US" sz="1350" dirty="0"/>
          </a:p>
        </p:txBody>
      </p:sp>
      <p:pic>
        <p:nvPicPr>
          <p:cNvPr id="1026" name="Picture 2" descr="Dec. 29, 20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3541" y="4085934"/>
            <a:ext cx="2833481" cy="212511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a:spLocks noGrp="1"/>
          </p:cNvSpPr>
          <p:nvPr>
            <p:ph type="sldNum" sz="quarter" idx="12"/>
          </p:nvPr>
        </p:nvSpPr>
        <p:spPr>
          <a:xfrm>
            <a:off x="7373078" y="6400800"/>
            <a:ext cx="628815" cy="276228"/>
          </a:xfrm>
        </p:spPr>
        <p:txBody>
          <a:bodyPr/>
          <a:lstStyle/>
          <a:p>
            <a:pPr>
              <a:defRPr/>
            </a:pPr>
            <a:r>
              <a:rPr lang="en-US" dirty="0" smtClean="0"/>
              <a:t>25</a:t>
            </a:r>
            <a:endParaRPr lang="en-US" dirty="0"/>
          </a:p>
        </p:txBody>
      </p:sp>
    </p:spTree>
    <p:extLst>
      <p:ext uri="{BB962C8B-B14F-4D97-AF65-F5344CB8AC3E}">
        <p14:creationId xmlns:p14="http://schemas.microsoft.com/office/powerpoint/2010/main" val="38323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Example Observations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From our transit scenario with Marcel a few observations can be made:</a:t>
            </a:r>
          </a:p>
          <a:p>
            <a:pPr lvl="1"/>
            <a:r>
              <a:rPr lang="en-US" dirty="0" smtClean="0"/>
              <a:t>He needs to tell the AVL (Automatic Vehicle Location) system the transit bus route</a:t>
            </a:r>
          </a:p>
          <a:p>
            <a:pPr lvl="1"/>
            <a:r>
              <a:rPr lang="en-US" dirty="0" smtClean="0"/>
              <a:t>The AVL system retrieves the route and schedule information</a:t>
            </a:r>
          </a:p>
          <a:p>
            <a:pPr lvl="1"/>
            <a:r>
              <a:rPr lang="en-US" dirty="0" smtClean="0"/>
              <a:t>The bus head sign is updated with the route</a:t>
            </a:r>
          </a:p>
          <a:p>
            <a:pPr lvl="1"/>
            <a:r>
              <a:rPr lang="en-US" dirty="0" smtClean="0"/>
              <a:t>Automatic fare payment system is adjusted for the route</a:t>
            </a:r>
          </a:p>
          <a:p>
            <a:pPr lvl="1"/>
            <a:r>
              <a:rPr lang="en-US" dirty="0" smtClean="0"/>
              <a:t>Bus stop announcements are queued</a:t>
            </a:r>
          </a:p>
          <a:p>
            <a:pPr lvl="1"/>
            <a:r>
              <a:rPr lang="en-US" dirty="0" smtClean="0"/>
              <a:t>Announcements broadcast where appropriate along the route </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26</a:t>
            </a:fld>
            <a:endParaRPr lang="en-US"/>
          </a:p>
        </p:txBody>
      </p:sp>
    </p:spTree>
    <p:extLst>
      <p:ext uri="{BB962C8B-B14F-4D97-AF65-F5344CB8AC3E}">
        <p14:creationId xmlns:p14="http://schemas.microsoft.com/office/powerpoint/2010/main" val="286084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241" y="356202"/>
            <a:ext cx="8301705" cy="1335487"/>
          </a:xfrm>
        </p:spPr>
        <p:txBody>
          <a:bodyPr/>
          <a:lstStyle/>
          <a:p>
            <a:r>
              <a:rPr lang="en-US" dirty="0">
                <a:latin typeface="Helvetica" pitchFamily="34" charset="0"/>
                <a:cs typeface="Helvetica" pitchFamily="34" charset="0"/>
              </a:rPr>
              <a:t>Criteria for Writing a “</a:t>
            </a:r>
            <a:r>
              <a:rPr lang="en-US" dirty="0" smtClean="0">
                <a:latin typeface="Helvetica" pitchFamily="34" charset="0"/>
                <a:cs typeface="Helvetica" pitchFamily="34" charset="0"/>
              </a:rPr>
              <a:t>Well-Written” </a:t>
            </a:r>
            <a:r>
              <a:rPr lang="en-US" dirty="0">
                <a:latin typeface="Helvetica" pitchFamily="34" charset="0"/>
                <a:cs typeface="Helvetica" pitchFamily="34" charset="0"/>
              </a:rPr>
              <a:t>User Need </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27</a:t>
            </a:fld>
            <a:endParaRPr lang="en-US" altLang="en-US" dirty="0" smtClean="0">
              <a:solidFill>
                <a:schemeClr val="bg1"/>
              </a:solidFill>
            </a:endParaRPr>
          </a:p>
        </p:txBody>
      </p:sp>
      <p:sp>
        <p:nvSpPr>
          <p:cNvPr id="2" name="Rectangle 1"/>
          <p:cNvSpPr/>
          <p:nvPr/>
        </p:nvSpPr>
        <p:spPr>
          <a:xfrm>
            <a:off x="421241" y="1600200"/>
            <a:ext cx="8406566" cy="4401205"/>
          </a:xfrm>
          <a:prstGeom prst="rect">
            <a:avLst/>
          </a:prstGeom>
        </p:spPr>
        <p:txBody>
          <a:bodyPr wrap="square">
            <a:spAutoFit/>
          </a:bodyPr>
          <a:lstStyle/>
          <a:p>
            <a:r>
              <a:rPr lang="en-US" altLang="en-US" sz="2000" dirty="0" smtClean="0">
                <a:latin typeface="Arial" panose="020B0604020202020204" pitchFamily="34" charset="0"/>
                <a:cs typeface="Arial" panose="020B0604020202020204" pitchFamily="34" charset="0"/>
              </a:rPr>
              <a:t>When documenting a user need, one must remember that it addresses an operational problem, and “</a:t>
            </a:r>
            <a:r>
              <a:rPr lang="en-US" sz="2000" i="1" u="sng" dirty="0" smtClean="0">
                <a:latin typeface="Arial" panose="020B0604020202020204" pitchFamily="34" charset="0"/>
                <a:cs typeface="Arial" panose="020B0604020202020204" pitchFamily="34" charset="0"/>
              </a:rPr>
              <a:t>describe</a:t>
            </a:r>
            <a:r>
              <a:rPr lang="en-US" sz="2000" dirty="0" smtClean="0">
                <a:latin typeface="Arial" panose="020B0604020202020204" pitchFamily="34" charset="0"/>
                <a:cs typeface="Arial" panose="020B0604020202020204" pitchFamily="34" charset="0"/>
              </a:rPr>
              <a:t>” it using the following recommended criteria:</a:t>
            </a:r>
          </a:p>
          <a:p>
            <a:pPr marL="457200" indent="-4572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marL="914400" lvl="1" indent="-457200">
              <a:buFont typeface="+mj-lt"/>
              <a:buAutoNum type="arabicPeriod"/>
            </a:pPr>
            <a:r>
              <a:rPr lang="en-US" sz="2000" dirty="0" smtClean="0">
                <a:latin typeface="Arial" panose="020B0604020202020204" pitchFamily="34" charset="0"/>
                <a:cs typeface="Arial" panose="020B0604020202020204" pitchFamily="34" charset="0"/>
              </a:rPr>
              <a:t>Provide a structure by assigning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unique number and title to</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make it </a:t>
            </a:r>
            <a:r>
              <a:rPr lang="en-US" sz="2000" b="1" u="sng" dirty="0" smtClean="0">
                <a:latin typeface="Arial" panose="020B0604020202020204" pitchFamily="34" charset="0"/>
                <a:cs typeface="Arial" panose="020B0604020202020204" pitchFamily="34" charset="0"/>
              </a:rPr>
              <a:t>uniquely</a:t>
            </a:r>
            <a:r>
              <a:rPr lang="en-US" sz="2000" u="sng" dirty="0" smtClean="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i</a:t>
            </a:r>
            <a:r>
              <a:rPr lang="en-US" sz="2000" b="1" u="sng" dirty="0" smtClean="0">
                <a:latin typeface="Arial" panose="020B0604020202020204" pitchFamily="34" charset="0"/>
                <a:cs typeface="Arial" panose="020B0604020202020204" pitchFamily="34" charset="0"/>
              </a:rPr>
              <a:t>dentifiable</a:t>
            </a:r>
            <a:endParaRPr lang="en-US" sz="2000" u="sng"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914400" lvl="1" indent="-457200">
              <a:buFont typeface="+mj-lt"/>
              <a:buAutoNum type="arabicPeriod" startAt="2"/>
            </a:pPr>
            <a:r>
              <a:rPr lang="en-US" sz="2000" dirty="0">
                <a:latin typeface="Arial" panose="020B0604020202020204" pitchFamily="34" charset="0"/>
                <a:cs typeface="Arial" panose="020B0604020202020204" pitchFamily="34" charset="0"/>
              </a:rPr>
              <a:t>Identify a</a:t>
            </a:r>
            <a:r>
              <a:rPr lang="en-US" sz="2000" dirty="0" smtClean="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m</a:t>
            </a:r>
            <a:r>
              <a:rPr lang="en-US" sz="2000" b="1" u="sng" dirty="0" smtClean="0">
                <a:latin typeface="Arial" panose="020B0604020202020204" pitchFamily="34" charset="0"/>
                <a:cs typeface="Arial" panose="020B0604020202020204" pitchFamily="34" charset="0"/>
              </a:rPr>
              <a:t>ajor </a:t>
            </a:r>
            <a:r>
              <a:rPr lang="en-US" sz="2000" b="1" u="sng" dirty="0">
                <a:latin typeface="Arial" panose="020B0604020202020204" pitchFamily="34" charset="0"/>
                <a:cs typeface="Arial" panose="020B0604020202020204" pitchFamily="34" charset="0"/>
              </a:rPr>
              <a:t>d</a:t>
            </a:r>
            <a:r>
              <a:rPr lang="en-US" sz="2000" b="1" u="sng" dirty="0" smtClean="0">
                <a:latin typeface="Arial" panose="020B0604020202020204" pitchFamily="34" charset="0"/>
                <a:cs typeface="Arial" panose="020B0604020202020204" pitchFamily="34" charset="0"/>
              </a:rPr>
              <a:t>esired </a:t>
            </a:r>
            <a:r>
              <a:rPr lang="en-US" sz="2000" b="1" u="sng" dirty="0">
                <a:latin typeface="Arial" panose="020B0604020202020204" pitchFamily="34" charset="0"/>
                <a:cs typeface="Arial" panose="020B0604020202020204" pitchFamily="34" charset="0"/>
              </a:rPr>
              <a:t>c</a:t>
            </a:r>
            <a:r>
              <a:rPr lang="en-US" sz="2000" b="1" u="sng" dirty="0" smtClean="0">
                <a:latin typeface="Arial" panose="020B0604020202020204" pitchFamily="34" charset="0"/>
                <a:cs typeface="Arial" panose="020B0604020202020204" pitchFamily="34" charset="0"/>
              </a:rPr>
              <a:t>apability</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(Including functions </a:t>
            </a:r>
            <a:r>
              <a:rPr lang="en-US" sz="2000" dirty="0">
                <a:latin typeface="Arial" panose="020B0604020202020204" pitchFamily="34" charset="0"/>
                <a:cs typeface="Arial" panose="020B0604020202020204" pitchFamily="34" charset="0"/>
              </a:rPr>
              <a:t>or </a:t>
            </a:r>
            <a:r>
              <a:rPr lang="en-US" sz="2000" dirty="0" smtClean="0">
                <a:latin typeface="Arial" panose="020B0604020202020204" pitchFamily="34" charset="0"/>
                <a:cs typeface="Arial" panose="020B0604020202020204" pitchFamily="34" charset="0"/>
              </a:rPr>
              <a:t>features desired from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device/system</a:t>
            </a:r>
            <a:r>
              <a:rPr lang="en-US" sz="2000" dirty="0">
                <a:latin typeface="Arial" panose="020B0604020202020204" pitchFamily="34" charset="0"/>
                <a:cs typeface="Arial" panose="020B0604020202020204" pitchFamily="34" charset="0"/>
              </a:rPr>
              <a:t>)</a:t>
            </a:r>
          </a:p>
          <a:p>
            <a:pPr lvl="2"/>
            <a:endParaRPr lang="en-US" sz="2000" dirty="0">
              <a:latin typeface="Arial" panose="020B0604020202020204" pitchFamily="34" charset="0"/>
              <a:cs typeface="Arial" panose="020B0604020202020204" pitchFamily="34" charset="0"/>
            </a:endParaRPr>
          </a:p>
          <a:p>
            <a:pPr marL="971550" lvl="1" indent="-514350">
              <a:buFont typeface="+mj-lt"/>
              <a:buAutoNum type="arabicPeriod" startAt="2"/>
            </a:pPr>
            <a:r>
              <a:rPr lang="en-US" sz="2000" dirty="0">
                <a:latin typeface="Arial" panose="020B0604020202020204" pitchFamily="34" charset="0"/>
                <a:cs typeface="Arial" panose="020B0604020202020204" pitchFamily="34" charset="0"/>
              </a:rPr>
              <a:t>Capture </a:t>
            </a:r>
            <a:r>
              <a:rPr lang="en-US" sz="2000" dirty="0" smtClean="0">
                <a:latin typeface="Arial" panose="020B0604020202020204" pitchFamily="34" charset="0"/>
                <a:cs typeface="Arial" panose="020B0604020202020204" pitchFamily="34" charset="0"/>
              </a:rPr>
              <a:t>the </a:t>
            </a:r>
            <a:r>
              <a:rPr lang="en-US" sz="2000" b="1" u="sng" dirty="0">
                <a:latin typeface="Arial" panose="020B0604020202020204" pitchFamily="34" charset="0"/>
                <a:cs typeface="Arial" panose="020B0604020202020204" pitchFamily="34" charset="0"/>
              </a:rPr>
              <a:t>r</a:t>
            </a:r>
            <a:r>
              <a:rPr lang="en-US" sz="2000" b="1" u="sng" dirty="0" smtClean="0">
                <a:latin typeface="Arial" panose="020B0604020202020204" pitchFamily="34" charset="0"/>
                <a:cs typeface="Arial" panose="020B0604020202020204" pitchFamily="34" charset="0"/>
              </a:rPr>
              <a:t>ationale</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by stating </a:t>
            </a:r>
            <a:r>
              <a:rPr lang="en-US" sz="2000" dirty="0">
                <a:latin typeface="Arial" panose="020B0604020202020204" pitchFamily="34" charset="0"/>
                <a:cs typeface="Arial" panose="020B0604020202020204" pitchFamily="34" charset="0"/>
              </a:rPr>
              <a:t>why it is </a:t>
            </a:r>
            <a:r>
              <a:rPr lang="en-US" sz="2000" dirty="0" smtClean="0">
                <a:latin typeface="Arial" panose="020B0604020202020204" pitchFamily="34" charset="0"/>
                <a:cs typeface="Arial" panose="020B0604020202020204" pitchFamily="34" charset="0"/>
              </a:rPr>
              <a:t>needed by the user.  </a:t>
            </a:r>
            <a:endParaRPr lang="en-US" sz="2000" dirty="0">
              <a:latin typeface="Arial" panose="020B0604020202020204" pitchFamily="34" charset="0"/>
              <a:cs typeface="Arial" panose="020B0604020202020204" pitchFamily="34" charset="0"/>
            </a:endParaRPr>
          </a:p>
          <a:p>
            <a:pPr marL="914400" lvl="1" indent="-457200">
              <a:buFont typeface="+mj-lt"/>
              <a:buAutoNum type="arabicPeriod" startAt="2"/>
            </a:pPr>
            <a:endParaRPr lang="en-US" sz="2000" dirty="0">
              <a:latin typeface="Arial" panose="020B0604020202020204" pitchFamily="34" charset="0"/>
              <a:cs typeface="Arial" panose="020B0604020202020204" pitchFamily="34" charset="0"/>
            </a:endParaRPr>
          </a:p>
          <a:p>
            <a:pPr marL="914400" lvl="1" indent="-457200">
              <a:buFont typeface="+mj-lt"/>
              <a:buAutoNum type="arabicPeriod" startAt="2"/>
            </a:pPr>
            <a:r>
              <a:rPr lang="en-US" sz="2000" dirty="0">
                <a:latin typeface="Arial" panose="020B0604020202020204" pitchFamily="34" charset="0"/>
                <a:cs typeface="Arial" panose="020B0604020202020204" pitchFamily="34" charset="0"/>
              </a:rPr>
              <a:t> Keep it </a:t>
            </a:r>
            <a:r>
              <a:rPr lang="en-US" sz="2000" b="1" u="sng" dirty="0" smtClean="0">
                <a:latin typeface="Arial" panose="020B0604020202020204" pitchFamily="34" charset="0"/>
                <a:cs typeface="Arial" panose="020B0604020202020204" pitchFamily="34" charset="0"/>
              </a:rPr>
              <a:t>solution-fre</a:t>
            </a:r>
            <a:r>
              <a:rPr lang="en-US" sz="2000" u="sng" dirty="0" smtClean="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don’t </a:t>
            </a:r>
            <a:r>
              <a:rPr lang="en-US" sz="2000" dirty="0">
                <a:latin typeface="Arial" panose="020B0604020202020204" pitchFamily="34" charset="0"/>
                <a:cs typeface="Arial" panose="020B0604020202020204" pitchFamily="34" charset="0"/>
              </a:rPr>
              <a:t>get into how to meet </a:t>
            </a:r>
            <a:r>
              <a:rPr lang="en-US" sz="2000" dirty="0" smtClean="0">
                <a:latin typeface="Arial" panose="020B0604020202020204" pitchFamily="34" charset="0"/>
                <a:cs typeface="Arial" panose="020B0604020202020204" pitchFamily="34" charset="0"/>
              </a:rPr>
              <a:t>it (design). </a:t>
            </a: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5"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27</a:t>
            </a:fld>
            <a:endParaRPr lang="en-US" dirty="0"/>
          </a:p>
        </p:txBody>
      </p:sp>
    </p:spTree>
    <p:extLst>
      <p:ext uri="{BB962C8B-B14F-4D97-AF65-F5344CB8AC3E}">
        <p14:creationId xmlns:p14="http://schemas.microsoft.com/office/powerpoint/2010/main" val="37689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301705" cy="1335487"/>
          </a:xfrm>
        </p:spPr>
        <p:txBody>
          <a:bodyPr/>
          <a:lstStyle/>
          <a:p>
            <a:r>
              <a:rPr lang="en-US" dirty="0" smtClean="0">
                <a:latin typeface="Helvetica" pitchFamily="34" charset="0"/>
                <a:cs typeface="Helvetica" pitchFamily="34" charset="0"/>
              </a:rPr>
              <a:t>Applying the Criteria: Transit AVL Example</a:t>
            </a:r>
            <a:endParaRPr lang="en-US" dirty="0"/>
          </a:p>
        </p:txBody>
      </p:sp>
      <p:sp>
        <p:nvSpPr>
          <p:cNvPr id="6963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42579F-0912-48E2-AC0F-03DBC34CB20B}" type="slidenum">
              <a:rPr lang="en-US" altLang="en-US" smtClean="0">
                <a:solidFill>
                  <a:schemeClr val="bg1"/>
                </a:solidFill>
              </a:rPr>
              <a:pPr eaLnBrk="1" hangingPunct="1"/>
              <a:t>28</a:t>
            </a:fld>
            <a:endParaRPr lang="en-US" altLang="en-US" dirty="0" smtClean="0">
              <a:solidFill>
                <a:schemeClr val="bg1"/>
              </a:solidFill>
            </a:endParaRPr>
          </a:p>
        </p:txBody>
      </p:sp>
      <p:sp>
        <p:nvSpPr>
          <p:cNvPr id="2" name="Rectangle 1"/>
          <p:cNvSpPr/>
          <p:nvPr/>
        </p:nvSpPr>
        <p:spPr>
          <a:xfrm>
            <a:off x="357379" y="3948179"/>
            <a:ext cx="8564266" cy="707886"/>
          </a:xfrm>
          <a:prstGeom prst="rect">
            <a:avLst/>
          </a:prstGeom>
          <a:noFill/>
        </p:spPr>
        <p:txBody>
          <a:bodyPr wrap="square">
            <a:spAutoFit/>
          </a:bodyPr>
          <a:lstStyle/>
          <a:p>
            <a:r>
              <a:rPr lang="en-US" sz="2000" i="1" dirty="0" smtClean="0">
                <a:solidFill>
                  <a:schemeClr val="accent5">
                    <a:lumMod val="75000"/>
                  </a:schemeClr>
                </a:solidFill>
                <a:latin typeface="Arial" panose="020B0604020202020204" pitchFamily="34" charset="0"/>
                <a:cs typeface="Arial" panose="020B0604020202020204" pitchFamily="34" charset="0"/>
              </a:rPr>
              <a:t>in order for the transit vehicle to track its status against the route schedule and provide bus stop announcements. </a:t>
            </a:r>
          </a:p>
        </p:txBody>
      </p:sp>
      <p:sp>
        <p:nvSpPr>
          <p:cNvPr id="13" name="Rectangle 12"/>
          <p:cNvSpPr/>
          <p:nvPr/>
        </p:nvSpPr>
        <p:spPr>
          <a:xfrm>
            <a:off x="397365" y="1888475"/>
            <a:ext cx="7651325" cy="461665"/>
          </a:xfrm>
          <a:prstGeom prst="rect">
            <a:avLst/>
          </a:prstGeom>
        </p:spPr>
        <p:txBody>
          <a:bodyPr wrap="none">
            <a:spAutoFit/>
          </a:bodyPr>
          <a:lstStyle/>
          <a:p>
            <a:r>
              <a:rPr lang="en-US" sz="2400" b="1" i="1" dirty="0">
                <a:solidFill>
                  <a:srgbClr val="FFFF00"/>
                </a:solidFill>
                <a:latin typeface="Arial" panose="020B0604020202020204" pitchFamily="34" charset="0"/>
                <a:cs typeface="Arial" panose="020B0604020202020204" pitchFamily="34" charset="0"/>
              </a:rPr>
              <a:t>UN </a:t>
            </a:r>
            <a:r>
              <a:rPr lang="en-US" sz="2400" b="1" i="1" dirty="0" smtClean="0">
                <a:solidFill>
                  <a:srgbClr val="FFFF00"/>
                </a:solidFill>
                <a:latin typeface="Arial" panose="020B0604020202020204" pitchFamily="34" charset="0"/>
                <a:cs typeface="Arial" panose="020B0604020202020204" pitchFamily="34" charset="0"/>
              </a:rPr>
              <a:t>3.10 Configure Transit Vehicle Tracking System</a:t>
            </a:r>
            <a:endParaRPr lang="en-US" sz="2400" b="1" i="1"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5653459" y="2286000"/>
            <a:ext cx="2441694" cy="369332"/>
          </a:xfrm>
          <a:prstGeom prst="rect">
            <a:avLst/>
          </a:prstGeom>
        </p:spPr>
        <p:txBody>
          <a:bodyPr wrap="none">
            <a:spAutoFit/>
          </a:bodyPr>
          <a:lstStyle/>
          <a:p>
            <a:r>
              <a:rPr lang="en-US" b="1" u="sng" dirty="0">
                <a:solidFill>
                  <a:srgbClr val="FFFF00"/>
                </a:solidFill>
                <a:latin typeface="Arial" panose="020B0604020202020204" pitchFamily="34" charset="0"/>
                <a:cs typeface="Arial" panose="020B0604020202020204" pitchFamily="34" charset="0"/>
              </a:rPr>
              <a:t>U</a:t>
            </a:r>
            <a:r>
              <a:rPr lang="en-US" b="1" u="sng" dirty="0" smtClean="0">
                <a:solidFill>
                  <a:srgbClr val="FFFF00"/>
                </a:solidFill>
                <a:latin typeface="Arial" panose="020B0604020202020204" pitchFamily="34" charset="0"/>
                <a:cs typeface="Arial" panose="020B0604020202020204" pitchFamily="34" charset="0"/>
              </a:rPr>
              <a:t>niquely</a:t>
            </a:r>
            <a:r>
              <a:rPr lang="en-US" u="sng" dirty="0" smtClean="0">
                <a:solidFill>
                  <a:srgbClr val="FFFF00"/>
                </a:solidFill>
                <a:latin typeface="Arial" panose="020B0604020202020204" pitchFamily="34" charset="0"/>
                <a:cs typeface="Arial" panose="020B0604020202020204" pitchFamily="34" charset="0"/>
              </a:rPr>
              <a:t> </a:t>
            </a:r>
            <a:r>
              <a:rPr lang="en-US" b="1" u="sng" dirty="0">
                <a:solidFill>
                  <a:srgbClr val="FFFF00"/>
                </a:solidFill>
                <a:latin typeface="Arial" panose="020B0604020202020204" pitchFamily="34" charset="0"/>
                <a:cs typeface="Arial" panose="020B0604020202020204" pitchFamily="34" charset="0"/>
              </a:rPr>
              <a:t>I</a:t>
            </a:r>
            <a:r>
              <a:rPr lang="en-US" b="1" u="sng" dirty="0" smtClean="0">
                <a:solidFill>
                  <a:srgbClr val="FFFF00"/>
                </a:solidFill>
                <a:latin typeface="Arial" panose="020B0604020202020204" pitchFamily="34" charset="0"/>
                <a:cs typeface="Arial" panose="020B0604020202020204" pitchFamily="34" charset="0"/>
              </a:rPr>
              <a:t>dentifiable</a:t>
            </a:r>
            <a:endParaRPr lang="en-US" u="sng" dirty="0">
              <a:solidFill>
                <a:srgbClr val="FFFF00"/>
              </a:solidFill>
            </a:endParaRPr>
          </a:p>
        </p:txBody>
      </p:sp>
      <p:sp>
        <p:nvSpPr>
          <p:cNvPr id="16" name="Rectangle 15"/>
          <p:cNvSpPr/>
          <p:nvPr/>
        </p:nvSpPr>
        <p:spPr>
          <a:xfrm>
            <a:off x="5684964" y="3215919"/>
            <a:ext cx="294183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Major Desired Capability</a:t>
            </a:r>
            <a:r>
              <a:rPr lang="en-US" b="1" dirty="0">
                <a:solidFill>
                  <a:srgbClr val="00B050"/>
                </a:solidFill>
                <a:latin typeface="Arial" panose="020B0604020202020204" pitchFamily="34" charset="0"/>
                <a:cs typeface="Arial" panose="020B0604020202020204" pitchFamily="34" charset="0"/>
              </a:rPr>
              <a:t> </a:t>
            </a:r>
            <a:endParaRPr lang="en-US" dirty="0">
              <a:solidFill>
                <a:srgbClr val="00B050"/>
              </a:solidFill>
            </a:endParaRPr>
          </a:p>
        </p:txBody>
      </p:sp>
      <p:sp>
        <p:nvSpPr>
          <p:cNvPr id="17" name="Rectangle 16"/>
          <p:cNvSpPr/>
          <p:nvPr/>
        </p:nvSpPr>
        <p:spPr>
          <a:xfrm>
            <a:off x="5661911" y="4344951"/>
            <a:ext cx="1287532" cy="369332"/>
          </a:xfrm>
          <a:prstGeom prst="rect">
            <a:avLst/>
          </a:prstGeom>
        </p:spPr>
        <p:txBody>
          <a:bodyPr wrap="none">
            <a:spAutoFit/>
          </a:bodyPr>
          <a:lstStyle/>
          <a:p>
            <a:r>
              <a:rPr lang="en-US" b="1" u="sng" dirty="0">
                <a:solidFill>
                  <a:schemeClr val="accent5">
                    <a:lumMod val="75000"/>
                  </a:schemeClr>
                </a:solidFill>
                <a:latin typeface="Arial" panose="020B0604020202020204" pitchFamily="34" charset="0"/>
                <a:cs typeface="Arial" panose="020B0604020202020204" pitchFamily="34" charset="0"/>
              </a:rPr>
              <a:t>Rationale</a:t>
            </a:r>
            <a:r>
              <a:rPr lang="en-US" b="1" dirty="0">
                <a:solidFill>
                  <a:schemeClr val="accent5">
                    <a:lumMod val="75000"/>
                  </a:schemeClr>
                </a:solidFill>
                <a:latin typeface="Arial" panose="020B0604020202020204" pitchFamily="34" charset="0"/>
                <a:cs typeface="Arial" panose="020B0604020202020204" pitchFamily="34" charset="0"/>
              </a:rPr>
              <a:t> </a:t>
            </a:r>
            <a:endParaRPr lang="en-US" dirty="0">
              <a:solidFill>
                <a:schemeClr val="accent5">
                  <a:lumMod val="75000"/>
                </a:schemeClr>
              </a:solidFill>
            </a:endParaRPr>
          </a:p>
        </p:txBody>
      </p:sp>
      <p:sp>
        <p:nvSpPr>
          <p:cNvPr id="18" name="Rectangle 17"/>
          <p:cNvSpPr/>
          <p:nvPr/>
        </p:nvSpPr>
        <p:spPr>
          <a:xfrm>
            <a:off x="5692789" y="5446473"/>
            <a:ext cx="1672253"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Solution-Fre</a:t>
            </a:r>
            <a:r>
              <a:rPr lang="en-US" u="sng" dirty="0">
                <a:latin typeface="Arial" panose="020B0604020202020204" pitchFamily="34" charset="0"/>
                <a:cs typeface="Arial" panose="020B0604020202020204" pitchFamily="34" charset="0"/>
              </a:rPr>
              <a:t>e</a:t>
            </a:r>
            <a:endParaRPr lang="en-US" u="sng" dirty="0"/>
          </a:p>
        </p:txBody>
      </p:sp>
      <p:sp>
        <p:nvSpPr>
          <p:cNvPr id="19" name="Rectangle 18"/>
          <p:cNvSpPr/>
          <p:nvPr/>
        </p:nvSpPr>
        <p:spPr>
          <a:xfrm>
            <a:off x="357379" y="5065089"/>
            <a:ext cx="7584127" cy="646331"/>
          </a:xfrm>
          <a:prstGeom prst="rect">
            <a:avLst/>
          </a:prstGeom>
        </p:spPr>
        <p:txBody>
          <a:bodyPr wrap="none">
            <a:spAutoFit/>
          </a:bodyPr>
          <a:lstStyle/>
          <a:p>
            <a:r>
              <a:rPr lang="en-US" i="1" dirty="0" smtClean="0">
                <a:latin typeface="Arial" panose="020B0604020202020204" pitchFamily="34" charset="0"/>
                <a:cs typeface="Arial" panose="020B0604020202020204" pitchFamily="34" charset="0"/>
              </a:rPr>
              <a:t>Note that this user need does not specify how this will be accomplished, </a:t>
            </a:r>
          </a:p>
          <a:p>
            <a:r>
              <a:rPr lang="en-US" i="1" dirty="0" smtClean="0">
                <a:latin typeface="Arial" panose="020B0604020202020204" pitchFamily="34" charset="0"/>
                <a:cs typeface="Arial" panose="020B0604020202020204" pitchFamily="34" charset="0"/>
              </a:rPr>
              <a:t>it only specifies the user need.</a:t>
            </a:r>
            <a:endParaRPr lang="en-US" i="1" dirty="0">
              <a:latin typeface="Arial" panose="020B0604020202020204" pitchFamily="34" charset="0"/>
              <a:cs typeface="Arial" panose="020B0604020202020204" pitchFamily="34" charset="0"/>
            </a:endParaRPr>
          </a:p>
        </p:txBody>
      </p:sp>
      <p:sp>
        <p:nvSpPr>
          <p:cNvPr id="11" name="Rectangle 10"/>
          <p:cNvSpPr/>
          <p:nvPr/>
        </p:nvSpPr>
        <p:spPr>
          <a:xfrm>
            <a:off x="366088" y="2793405"/>
            <a:ext cx="8564266" cy="707886"/>
          </a:xfrm>
          <a:prstGeom prst="rect">
            <a:avLst/>
          </a:prstGeom>
          <a:noFill/>
        </p:spPr>
        <p:txBody>
          <a:bodyPr wrap="square">
            <a:spAutoFit/>
          </a:bodyPr>
          <a:lstStyle/>
          <a:p>
            <a:r>
              <a:rPr lang="en-US" sz="2000" i="1" dirty="0" smtClean="0">
                <a:solidFill>
                  <a:srgbClr val="00B050"/>
                </a:solidFill>
                <a:latin typeface="Arial" panose="020B0604020202020204" pitchFamily="34" charset="0"/>
                <a:cs typeface="Arial" panose="020B0604020202020204" pitchFamily="34" charset="0"/>
              </a:rPr>
              <a:t>The Transit Operator needs to enter the bus route information into the transit vehicle</a:t>
            </a:r>
          </a:p>
        </p:txBody>
      </p:sp>
      <p:sp>
        <p:nvSpPr>
          <p:cNvPr id="12" name="Slide Number Placeholder 3"/>
          <p:cNvSpPr txBox="1">
            <a:spLocks/>
          </p:cNvSpPr>
          <p:nvPr/>
        </p:nvSpPr>
        <p:spPr>
          <a:xfrm>
            <a:off x="7525478" y="6553200"/>
            <a:ext cx="628815" cy="276228"/>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7CF981C8-2789-41F9-B594-4F8F3D187A76}" type="slidenum">
              <a:rPr lang="en-US" smtClean="0"/>
              <a:pPr>
                <a:defRPr/>
              </a:pPr>
              <a:t>28</a:t>
            </a:fld>
            <a:endParaRPr lang="en-US" dirty="0"/>
          </a:p>
        </p:txBody>
      </p:sp>
    </p:spTree>
    <p:extLst>
      <p:ext uri="{BB962C8B-B14F-4D97-AF65-F5344CB8AC3E}">
        <p14:creationId xmlns:p14="http://schemas.microsoft.com/office/powerpoint/2010/main" val="151100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17" grpId="0"/>
      <p:bldP spid="18" grpId="0"/>
      <p:bldP spid="1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AVL Example of Proposed System</a:t>
            </a:r>
            <a:endParaRPr lang="en-US" dirty="0"/>
          </a:p>
        </p:txBody>
      </p:sp>
      <p:sp>
        <p:nvSpPr>
          <p:cNvPr id="3" name="Content Placeholder 2"/>
          <p:cNvSpPr>
            <a:spLocks noGrp="1"/>
          </p:cNvSpPr>
          <p:nvPr>
            <p:ph idx="1"/>
          </p:nvPr>
        </p:nvSpPr>
        <p:spPr/>
        <p:txBody>
          <a:bodyPr/>
          <a:lstStyle/>
          <a:p>
            <a:r>
              <a:rPr lang="en-US" dirty="0" smtClean="0"/>
              <a:t>As you begin to understand how the various pieces of the project fit together it is helpful to develop a block diagram</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29</a:t>
            </a:fld>
            <a:endParaRPr lang="en-US"/>
          </a:p>
        </p:txBody>
      </p:sp>
      <p:sp>
        <p:nvSpPr>
          <p:cNvPr id="6" name="Rectangle 5"/>
          <p:cNvSpPr/>
          <p:nvPr/>
        </p:nvSpPr>
        <p:spPr>
          <a:xfrm>
            <a:off x="1371601" y="3309938"/>
            <a:ext cx="1827088" cy="70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98450" y="3401095"/>
            <a:ext cx="1814920" cy="523220"/>
          </a:xfrm>
          <a:prstGeom prst="rect">
            <a:avLst/>
          </a:prstGeom>
          <a:noFill/>
        </p:spPr>
        <p:txBody>
          <a:bodyPr wrap="none" rtlCol="0">
            <a:spAutoFit/>
          </a:bodyPr>
          <a:lstStyle/>
          <a:p>
            <a:pPr algn="ctr"/>
            <a:r>
              <a:rPr lang="en-US" sz="1400" dirty="0" smtClean="0">
                <a:solidFill>
                  <a:schemeClr val="bg1"/>
                </a:solidFill>
              </a:rPr>
              <a:t>City Transit</a:t>
            </a:r>
          </a:p>
          <a:p>
            <a:pPr algn="ctr"/>
            <a:r>
              <a:rPr lang="en-US" sz="1400" dirty="0" smtClean="0">
                <a:solidFill>
                  <a:schemeClr val="bg1"/>
                </a:solidFill>
              </a:rPr>
              <a:t>Management Center</a:t>
            </a:r>
            <a:endParaRPr lang="en-US" sz="1400" dirty="0">
              <a:solidFill>
                <a:schemeClr val="bg1"/>
              </a:solidFill>
            </a:endParaRPr>
          </a:p>
        </p:txBody>
      </p:sp>
      <p:sp>
        <p:nvSpPr>
          <p:cNvPr id="8" name="Rectangle 7"/>
          <p:cNvSpPr/>
          <p:nvPr/>
        </p:nvSpPr>
        <p:spPr>
          <a:xfrm>
            <a:off x="3733801" y="3310490"/>
            <a:ext cx="1795378" cy="70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22104" y="3401648"/>
            <a:ext cx="1080425" cy="523220"/>
          </a:xfrm>
          <a:prstGeom prst="rect">
            <a:avLst/>
          </a:prstGeom>
          <a:noFill/>
        </p:spPr>
        <p:txBody>
          <a:bodyPr wrap="none" rtlCol="0">
            <a:spAutoFit/>
          </a:bodyPr>
          <a:lstStyle/>
          <a:p>
            <a:pPr algn="ctr"/>
            <a:r>
              <a:rPr lang="en-US" sz="1400" dirty="0" smtClean="0">
                <a:solidFill>
                  <a:schemeClr val="bg1"/>
                </a:solidFill>
              </a:rPr>
              <a:t>City Transit</a:t>
            </a:r>
          </a:p>
          <a:p>
            <a:pPr algn="ctr"/>
            <a:r>
              <a:rPr lang="en-US" sz="1400" dirty="0" smtClean="0">
                <a:solidFill>
                  <a:schemeClr val="bg1"/>
                </a:solidFill>
              </a:rPr>
              <a:t>Vehicle</a:t>
            </a:r>
            <a:endParaRPr lang="en-US" sz="1400" dirty="0">
              <a:solidFill>
                <a:schemeClr val="bg1"/>
              </a:solidFill>
            </a:endParaRPr>
          </a:p>
        </p:txBody>
      </p:sp>
      <p:sp>
        <p:nvSpPr>
          <p:cNvPr id="10" name="Rectangle 9"/>
          <p:cNvSpPr/>
          <p:nvPr/>
        </p:nvSpPr>
        <p:spPr>
          <a:xfrm>
            <a:off x="6118476" y="3310490"/>
            <a:ext cx="1733721" cy="70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4118" y="3401648"/>
            <a:ext cx="1402435" cy="523220"/>
          </a:xfrm>
          <a:prstGeom prst="rect">
            <a:avLst/>
          </a:prstGeom>
          <a:noFill/>
        </p:spPr>
        <p:txBody>
          <a:bodyPr wrap="none" rtlCol="0">
            <a:spAutoFit/>
          </a:bodyPr>
          <a:lstStyle/>
          <a:p>
            <a:pPr algn="ctr"/>
            <a:r>
              <a:rPr lang="en-US" sz="1400" dirty="0" smtClean="0">
                <a:solidFill>
                  <a:schemeClr val="bg1"/>
                </a:solidFill>
              </a:rPr>
              <a:t>Transit Vehicle </a:t>
            </a:r>
          </a:p>
          <a:p>
            <a:pPr algn="ctr"/>
            <a:r>
              <a:rPr lang="en-US" sz="1400" dirty="0" smtClean="0">
                <a:solidFill>
                  <a:schemeClr val="bg1"/>
                </a:solidFill>
              </a:rPr>
              <a:t>Operator</a:t>
            </a:r>
            <a:endParaRPr lang="en-US" sz="1400" dirty="0">
              <a:solidFill>
                <a:schemeClr val="bg1"/>
              </a:solidFill>
            </a:endParaRPr>
          </a:p>
        </p:txBody>
      </p:sp>
      <p:cxnSp>
        <p:nvCxnSpPr>
          <p:cNvPr id="12" name="Straight Connector 11"/>
          <p:cNvCxnSpPr/>
          <p:nvPr/>
        </p:nvCxnSpPr>
        <p:spPr>
          <a:xfrm>
            <a:off x="3148838" y="3669367"/>
            <a:ext cx="6466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71857" y="3662705"/>
            <a:ext cx="64661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74796" y="4311364"/>
            <a:ext cx="835293" cy="369332"/>
          </a:xfrm>
          <a:prstGeom prst="rect">
            <a:avLst/>
          </a:prstGeom>
          <a:noFill/>
        </p:spPr>
        <p:txBody>
          <a:bodyPr wrap="none" rtlCol="0">
            <a:spAutoFit/>
          </a:bodyPr>
          <a:lstStyle/>
          <a:p>
            <a:r>
              <a:rPr lang="en-US" dirty="0" smtClean="0"/>
              <a:t>Marcel</a:t>
            </a:r>
            <a:endParaRPr lang="en-US" dirty="0"/>
          </a:p>
        </p:txBody>
      </p:sp>
      <p:sp>
        <p:nvSpPr>
          <p:cNvPr id="15" name="TextBox 14"/>
          <p:cNvSpPr txBox="1"/>
          <p:nvPr/>
        </p:nvSpPr>
        <p:spPr>
          <a:xfrm>
            <a:off x="3855980" y="4311364"/>
            <a:ext cx="1358192" cy="369332"/>
          </a:xfrm>
          <a:prstGeom prst="rect">
            <a:avLst/>
          </a:prstGeom>
          <a:noFill/>
        </p:spPr>
        <p:txBody>
          <a:bodyPr wrap="none" rtlCol="0">
            <a:spAutoFit/>
          </a:bodyPr>
          <a:lstStyle/>
          <a:p>
            <a:r>
              <a:rPr lang="en-US" dirty="0" smtClean="0"/>
              <a:t>Marcel’s Bus</a:t>
            </a:r>
            <a:endParaRPr lang="en-US" dirty="0"/>
          </a:p>
        </p:txBody>
      </p:sp>
      <p:sp>
        <p:nvSpPr>
          <p:cNvPr id="16" name="TextBox 15"/>
          <p:cNvSpPr txBox="1"/>
          <p:nvPr/>
        </p:nvSpPr>
        <p:spPr>
          <a:xfrm>
            <a:off x="1489787" y="4311364"/>
            <a:ext cx="2107392" cy="1477328"/>
          </a:xfrm>
          <a:prstGeom prst="rect">
            <a:avLst/>
          </a:prstGeom>
          <a:noFill/>
        </p:spPr>
        <p:txBody>
          <a:bodyPr wrap="square" rtlCol="0">
            <a:spAutoFit/>
          </a:bodyPr>
          <a:lstStyle/>
          <a:p>
            <a:r>
              <a:rPr lang="en-US" dirty="0" smtClean="0"/>
              <a:t>Transit Management</a:t>
            </a:r>
          </a:p>
          <a:p>
            <a:r>
              <a:rPr lang="en-US" dirty="0" smtClean="0"/>
              <a:t>Center tracking Marcel’s</a:t>
            </a:r>
          </a:p>
          <a:p>
            <a:r>
              <a:rPr lang="en-US" dirty="0" smtClean="0"/>
              <a:t>Bus</a:t>
            </a:r>
            <a:endParaRPr lang="en-US" dirty="0"/>
          </a:p>
        </p:txBody>
      </p:sp>
    </p:spTree>
    <p:extLst>
      <p:ext uri="{BB962C8B-B14F-4D97-AF65-F5344CB8AC3E}">
        <p14:creationId xmlns:p14="http://schemas.microsoft.com/office/powerpoint/2010/main" val="192594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Case Study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 Stadium Expansion Concept of Operations (</a:t>
            </a:r>
            <a:r>
              <a:rPr lang="en-US" dirty="0" err="1" smtClean="0"/>
              <a:t>ConOps</a:t>
            </a:r>
            <a:r>
              <a:rPr lang="en-US" dirty="0" smtClean="0"/>
              <a:t>) Case Study</a:t>
            </a:r>
          </a:p>
          <a:p>
            <a:r>
              <a:rPr lang="en-US" dirty="0" smtClean="0"/>
              <a:t>Scenario</a:t>
            </a:r>
          </a:p>
          <a:p>
            <a:pPr lvl="1"/>
            <a:r>
              <a:rPr lang="en-US" dirty="0" smtClean="0"/>
              <a:t>University Football Stadium traffic congestion</a:t>
            </a:r>
          </a:p>
          <a:p>
            <a:pPr lvl="2"/>
            <a:r>
              <a:rPr lang="en-US" dirty="0" smtClean="0"/>
              <a:t>Planned events</a:t>
            </a:r>
          </a:p>
          <a:p>
            <a:pPr lvl="2"/>
            <a:r>
              <a:rPr lang="en-US" dirty="0" smtClean="0"/>
              <a:t>Growing attendance/traffic</a:t>
            </a:r>
          </a:p>
          <a:p>
            <a:pPr lvl="2"/>
            <a:r>
              <a:rPr lang="en-US" dirty="0" smtClean="0"/>
              <a:t>Stadium expansion</a:t>
            </a:r>
          </a:p>
          <a:p>
            <a:pPr lvl="2"/>
            <a:r>
              <a:rPr lang="en-US" dirty="0" smtClean="0"/>
              <a:t>City transportation system cannot accommodate demand</a:t>
            </a:r>
          </a:p>
          <a:p>
            <a:r>
              <a:rPr lang="en-US" dirty="0" smtClean="0"/>
              <a:t>Student Role</a:t>
            </a:r>
          </a:p>
          <a:p>
            <a:pPr lvl="1"/>
            <a:r>
              <a:rPr lang="en-US" dirty="0" smtClean="0"/>
              <a:t>City Traffic Engineer</a:t>
            </a:r>
          </a:p>
          <a:p>
            <a:pPr lvl="1"/>
            <a:r>
              <a:rPr lang="en-US" dirty="0" smtClean="0"/>
              <a:t>Systems Engineer</a:t>
            </a:r>
          </a:p>
          <a:p>
            <a:r>
              <a:rPr lang="en-US" dirty="0" smtClean="0"/>
              <a:t>Resources</a:t>
            </a:r>
          </a:p>
          <a:p>
            <a:pPr lvl="1"/>
            <a:r>
              <a:rPr lang="en-US" dirty="0" err="1" smtClean="0"/>
              <a:t>ConOps</a:t>
            </a:r>
            <a:r>
              <a:rPr lang="en-US" dirty="0" smtClean="0"/>
              <a:t> outline</a:t>
            </a:r>
          </a:p>
          <a:p>
            <a:pPr lvl="1"/>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4293"/>
          <a:stretch/>
        </p:blipFill>
        <p:spPr>
          <a:xfrm>
            <a:off x="5359928" y="4114801"/>
            <a:ext cx="3784072" cy="2286000"/>
          </a:xfrm>
          <a:prstGeom prst="rect">
            <a:avLst/>
          </a:prstGeom>
        </p:spPr>
      </p:pic>
    </p:spTree>
    <p:extLst>
      <p:ext uri="{BB962C8B-B14F-4D97-AF65-F5344CB8AC3E}">
        <p14:creationId xmlns:p14="http://schemas.microsoft.com/office/powerpoint/2010/main" val="417498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Top 10 Feature List</a:t>
            </a:r>
            <a:endParaRPr lang="en-US" dirty="0"/>
          </a:p>
        </p:txBody>
      </p:sp>
      <p:sp>
        <p:nvSpPr>
          <p:cNvPr id="3" name="Content Placeholder 2"/>
          <p:cNvSpPr>
            <a:spLocks noGrp="1"/>
          </p:cNvSpPr>
          <p:nvPr>
            <p:ph idx="1"/>
          </p:nvPr>
        </p:nvSpPr>
        <p:spPr>
          <a:xfrm>
            <a:off x="1113532" y="2590800"/>
            <a:ext cx="6852578" cy="533401"/>
          </a:xfrm>
        </p:spPr>
        <p:txBody>
          <a:bodyPr>
            <a:normAutofit/>
          </a:bodyPr>
          <a:lstStyle/>
          <a:p>
            <a:pPr marL="0" indent="0">
              <a:buNone/>
            </a:pPr>
            <a:r>
              <a:rPr lang="en-US" sz="3200" dirty="0" smtClean="0"/>
              <a:t>10.  Wireless Charging</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30</a:t>
            </a:fld>
            <a:endParaRPr lang="en-US"/>
          </a:p>
        </p:txBody>
      </p:sp>
      <p:sp>
        <p:nvSpPr>
          <p:cNvPr id="6" name="Content Placeholder 2"/>
          <p:cNvSpPr txBox="1">
            <a:spLocks/>
          </p:cNvSpPr>
          <p:nvPr/>
        </p:nvSpPr>
        <p:spPr>
          <a:xfrm>
            <a:off x="1114425" y="3105150"/>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9.  Fingerprint Sensor</a:t>
            </a:r>
          </a:p>
        </p:txBody>
      </p:sp>
      <p:sp>
        <p:nvSpPr>
          <p:cNvPr id="7" name="Content Placeholder 2"/>
          <p:cNvSpPr txBox="1">
            <a:spLocks/>
          </p:cNvSpPr>
          <p:nvPr/>
        </p:nvSpPr>
        <p:spPr>
          <a:xfrm>
            <a:off x="1114425" y="3619500"/>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8.  Infrared Remote Control</a:t>
            </a:r>
          </a:p>
        </p:txBody>
      </p:sp>
      <p:sp>
        <p:nvSpPr>
          <p:cNvPr id="8" name="Content Placeholder 2"/>
          <p:cNvSpPr txBox="1">
            <a:spLocks/>
          </p:cNvSpPr>
          <p:nvPr/>
        </p:nvSpPr>
        <p:spPr>
          <a:xfrm>
            <a:off x="1123950" y="4133850"/>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7.  Plenty of Storage Space</a:t>
            </a:r>
          </a:p>
        </p:txBody>
      </p:sp>
      <p:sp>
        <p:nvSpPr>
          <p:cNvPr id="9" name="Content Placeholder 2"/>
          <p:cNvSpPr txBox="1">
            <a:spLocks/>
          </p:cNvSpPr>
          <p:nvPr/>
        </p:nvSpPr>
        <p:spPr>
          <a:xfrm>
            <a:off x="1114425" y="4648201"/>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6.  Multiple Windows</a:t>
            </a:r>
            <a:endParaRPr lang="en-US" sz="3200" dirty="0"/>
          </a:p>
          <a:p>
            <a:pPr marL="0" indent="0" fontAlgn="auto">
              <a:spcAft>
                <a:spcPts val="0"/>
              </a:spcAft>
              <a:buFont typeface="Arial" pitchFamily="34" charset="0"/>
              <a:buNone/>
            </a:pPr>
            <a:endParaRPr lang="en-US" sz="3200" dirty="0" smtClean="0"/>
          </a:p>
        </p:txBody>
      </p:sp>
    </p:spTree>
    <p:extLst>
      <p:ext uri="{BB962C8B-B14F-4D97-AF65-F5344CB8AC3E}">
        <p14:creationId xmlns:p14="http://schemas.microsoft.com/office/powerpoint/2010/main" val="67842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Top 10 Feature List</a:t>
            </a:r>
            <a:endParaRPr lang="en-US" dirty="0"/>
          </a:p>
        </p:txBody>
      </p:sp>
      <p:sp>
        <p:nvSpPr>
          <p:cNvPr id="3" name="Content Placeholder 2"/>
          <p:cNvSpPr>
            <a:spLocks noGrp="1"/>
          </p:cNvSpPr>
          <p:nvPr>
            <p:ph idx="1"/>
          </p:nvPr>
        </p:nvSpPr>
        <p:spPr>
          <a:xfrm>
            <a:off x="1113532" y="2590800"/>
            <a:ext cx="6852578" cy="533401"/>
          </a:xfrm>
        </p:spPr>
        <p:txBody>
          <a:bodyPr>
            <a:normAutofit/>
          </a:bodyPr>
          <a:lstStyle/>
          <a:p>
            <a:pPr marL="0" indent="0">
              <a:buNone/>
            </a:pPr>
            <a:r>
              <a:rPr lang="en-US" sz="3200" dirty="0" smtClean="0"/>
              <a:t>  5.  Near </a:t>
            </a:r>
            <a:r>
              <a:rPr lang="en-US" sz="3200" dirty="0"/>
              <a:t>Field Communications (NFC</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31</a:t>
            </a:fld>
            <a:endParaRPr lang="en-US"/>
          </a:p>
        </p:txBody>
      </p:sp>
      <p:sp>
        <p:nvSpPr>
          <p:cNvPr id="6" name="Content Placeholder 2"/>
          <p:cNvSpPr txBox="1">
            <a:spLocks/>
          </p:cNvSpPr>
          <p:nvPr/>
        </p:nvSpPr>
        <p:spPr>
          <a:xfrm>
            <a:off x="1114425" y="3124201"/>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4.  A </a:t>
            </a:r>
            <a:r>
              <a:rPr lang="en-US" sz="3200" dirty="0"/>
              <a:t>Great </a:t>
            </a:r>
            <a:r>
              <a:rPr lang="en-US" sz="3200" dirty="0" smtClean="0"/>
              <a:t>Camera</a:t>
            </a:r>
          </a:p>
        </p:txBody>
      </p:sp>
      <p:sp>
        <p:nvSpPr>
          <p:cNvPr id="7" name="Content Placeholder 2"/>
          <p:cNvSpPr txBox="1">
            <a:spLocks/>
          </p:cNvSpPr>
          <p:nvPr/>
        </p:nvSpPr>
        <p:spPr>
          <a:xfrm>
            <a:off x="1114425" y="3657602"/>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3.  Crystal-Clear </a:t>
            </a:r>
            <a:r>
              <a:rPr lang="en-US" sz="3200" dirty="0"/>
              <a:t>Display</a:t>
            </a:r>
            <a:endParaRPr lang="en-US" sz="3200" dirty="0" smtClean="0"/>
          </a:p>
        </p:txBody>
      </p:sp>
      <p:sp>
        <p:nvSpPr>
          <p:cNvPr id="8" name="Content Placeholder 2"/>
          <p:cNvSpPr txBox="1">
            <a:spLocks/>
          </p:cNvSpPr>
          <p:nvPr/>
        </p:nvSpPr>
        <p:spPr>
          <a:xfrm>
            <a:off x="1123950" y="4162430"/>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2.  Warp </a:t>
            </a:r>
            <a:r>
              <a:rPr lang="en-US" sz="3200" dirty="0"/>
              <a:t>Speed Processing</a:t>
            </a:r>
            <a:endParaRPr lang="en-US" sz="3200" dirty="0" smtClean="0"/>
          </a:p>
        </p:txBody>
      </p:sp>
      <p:sp>
        <p:nvSpPr>
          <p:cNvPr id="9" name="Content Placeholder 2"/>
          <p:cNvSpPr txBox="1">
            <a:spLocks/>
          </p:cNvSpPr>
          <p:nvPr/>
        </p:nvSpPr>
        <p:spPr>
          <a:xfrm>
            <a:off x="1114425" y="4648201"/>
            <a:ext cx="6852578" cy="5334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fontAlgn="auto">
              <a:spcAft>
                <a:spcPts val="0"/>
              </a:spcAft>
              <a:buNone/>
            </a:pPr>
            <a:r>
              <a:rPr lang="en-US" sz="3200" dirty="0" smtClean="0"/>
              <a:t>  1.  A </a:t>
            </a:r>
            <a:r>
              <a:rPr lang="en-US" sz="3200" dirty="0"/>
              <a:t>Long-Lasting </a:t>
            </a:r>
            <a:r>
              <a:rPr lang="en-US" sz="3200" dirty="0" smtClean="0"/>
              <a:t>Battery  </a:t>
            </a:r>
          </a:p>
        </p:txBody>
      </p:sp>
      <p:pic>
        <p:nvPicPr>
          <p:cNvPr id="2050" name="Picture 2" descr="http://cdn.androidcommunity.com/wp-content/uploads/2013/03/sony_xperia_z_review_sg_28-580x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819" y="4495800"/>
            <a:ext cx="2888681" cy="191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4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ConOps</a:t>
            </a:r>
            <a:r>
              <a:rPr lang="en-US" dirty="0" smtClean="0"/>
              <a:t> development approach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Reality is that an ITS project will have constraints imposed on it</a:t>
            </a:r>
          </a:p>
          <a:p>
            <a:r>
              <a:rPr lang="en-US" dirty="0" smtClean="0"/>
              <a:t>System concept must take into account both the user needs and constraints</a:t>
            </a:r>
          </a:p>
          <a:p>
            <a:r>
              <a:rPr lang="en-US" dirty="0" smtClean="0"/>
              <a:t>Initial versions of the </a:t>
            </a:r>
            <a:r>
              <a:rPr lang="en-US" dirty="0" err="1" smtClean="0"/>
              <a:t>ConOps</a:t>
            </a:r>
            <a:r>
              <a:rPr lang="en-US" dirty="0" smtClean="0"/>
              <a:t> do not have to be perfect, changes will occur as further system development thinking occurs or the system environment changes</a:t>
            </a:r>
          </a:p>
          <a:p>
            <a:r>
              <a:rPr lang="en-US" dirty="0" smtClean="0"/>
              <a:t>Change is inevitable, SE provides a way to manage change </a:t>
            </a:r>
          </a:p>
          <a:p>
            <a:r>
              <a:rPr lang="en-US" dirty="0" err="1" smtClean="0"/>
              <a:t>ConOps</a:t>
            </a:r>
            <a:r>
              <a:rPr lang="en-US" dirty="0" smtClean="0"/>
              <a:t> document may need to be revised after the initial </a:t>
            </a:r>
            <a:r>
              <a:rPr lang="en-US" dirty="0" err="1" smtClean="0"/>
              <a:t>baselined</a:t>
            </a:r>
            <a:r>
              <a:rPr lang="en-US" dirty="0" smtClean="0"/>
              <a:t> version </a:t>
            </a:r>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32</a:t>
            </a:fld>
            <a:endParaRPr lang="en-US"/>
          </a:p>
        </p:txBody>
      </p:sp>
    </p:spTree>
    <p:extLst>
      <p:ext uri="{BB962C8B-B14F-4D97-AF65-F5344CB8AC3E}">
        <p14:creationId xmlns:p14="http://schemas.microsoft.com/office/powerpoint/2010/main" val="40022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a:t>
            </a:r>
            <a:r>
              <a:rPr lang="en-US" dirty="0" err="1" smtClean="0"/>
              <a:t>ConOps</a:t>
            </a:r>
            <a:r>
              <a:rPr lang="en-US" dirty="0" smtClean="0"/>
              <a:t> Outline*</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buFont typeface="+mj-lt"/>
              <a:buAutoNum type="arabicPeriod"/>
            </a:pPr>
            <a:r>
              <a:rPr lang="en-US" dirty="0"/>
              <a:t>Document </a:t>
            </a:r>
            <a:r>
              <a:rPr lang="en-US" dirty="0" smtClean="0"/>
              <a:t>Scope</a:t>
            </a:r>
          </a:p>
          <a:p>
            <a:pPr marL="457200" indent="-457200">
              <a:buFont typeface="+mj-lt"/>
              <a:buAutoNum type="arabicPeriod"/>
            </a:pPr>
            <a:r>
              <a:rPr lang="en-US" dirty="0" smtClean="0"/>
              <a:t>Reference </a:t>
            </a:r>
            <a:r>
              <a:rPr lang="en-US" dirty="0"/>
              <a:t>documents</a:t>
            </a:r>
          </a:p>
          <a:p>
            <a:pPr marL="457200" indent="-457200">
              <a:buFont typeface="+mj-lt"/>
              <a:buAutoNum type="arabicPeriod"/>
            </a:pPr>
            <a:r>
              <a:rPr lang="en-US" dirty="0"/>
              <a:t>Current system or situation</a:t>
            </a:r>
          </a:p>
          <a:p>
            <a:pPr marL="457200" indent="-457200">
              <a:buFont typeface="+mj-lt"/>
              <a:buAutoNum type="arabicPeriod"/>
            </a:pPr>
            <a:r>
              <a:rPr lang="en-US" dirty="0"/>
              <a:t>Justification for change</a:t>
            </a:r>
          </a:p>
          <a:p>
            <a:pPr marL="457200" indent="-457200">
              <a:buFont typeface="+mj-lt"/>
              <a:buAutoNum type="arabicPeriod"/>
            </a:pPr>
            <a:r>
              <a:rPr lang="en-US" dirty="0"/>
              <a:t>Concepts for proposed system</a:t>
            </a:r>
          </a:p>
          <a:p>
            <a:pPr marL="457200" indent="-457200">
              <a:buFont typeface="+mj-lt"/>
              <a:buAutoNum type="arabicPeriod"/>
            </a:pPr>
            <a:r>
              <a:rPr lang="en-US" dirty="0"/>
              <a:t>Operational scenarios</a:t>
            </a:r>
          </a:p>
          <a:p>
            <a:pPr marL="457200" indent="-457200">
              <a:buFont typeface="+mj-lt"/>
              <a:buAutoNum type="arabicPeriod"/>
            </a:pPr>
            <a:r>
              <a:rPr lang="en-US" dirty="0" smtClean="0"/>
              <a:t>Summary </a:t>
            </a:r>
            <a:r>
              <a:rPr lang="en-US" dirty="0"/>
              <a:t>of impacts</a:t>
            </a:r>
          </a:p>
          <a:p>
            <a:pPr marL="457200" indent="-457200">
              <a:buFont typeface="+mj-lt"/>
              <a:buAutoNum type="arabicPeriod"/>
            </a:pPr>
            <a:r>
              <a:rPr lang="en-US" dirty="0" smtClean="0"/>
              <a:t>Analysis </a:t>
            </a:r>
            <a:r>
              <a:rPr lang="en-US" dirty="0"/>
              <a:t>of proposed system</a:t>
            </a:r>
          </a:p>
          <a:p>
            <a:pPr marL="457200" indent="-457200">
              <a:buFont typeface="+mj-lt"/>
              <a:buAutoNum type="arabicPeriod"/>
            </a:pPr>
            <a:r>
              <a:rPr lang="en-US" dirty="0" smtClean="0"/>
              <a:t>Appendices</a:t>
            </a:r>
            <a:endParaRPr lang="en-US" dirty="0"/>
          </a:p>
          <a:p>
            <a:pPr marL="457200" indent="-457200">
              <a:buFont typeface="+mj-lt"/>
              <a:buAutoNum type="arabicPeriod"/>
            </a:pPr>
            <a:r>
              <a:rPr lang="en-US" dirty="0" smtClean="0"/>
              <a:t>Glossary</a:t>
            </a:r>
          </a:p>
          <a:p>
            <a:pPr lvl="2"/>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33</a:t>
            </a:fld>
            <a:endParaRPr lang="en-US"/>
          </a:p>
        </p:txBody>
      </p:sp>
      <p:sp>
        <p:nvSpPr>
          <p:cNvPr id="5" name="TextBox 4"/>
          <p:cNvSpPr txBox="1"/>
          <p:nvPr/>
        </p:nvSpPr>
        <p:spPr>
          <a:xfrm>
            <a:off x="685800" y="6180667"/>
            <a:ext cx="7272055" cy="369332"/>
          </a:xfrm>
          <a:prstGeom prst="rect">
            <a:avLst/>
          </a:prstGeom>
          <a:noFill/>
        </p:spPr>
        <p:txBody>
          <a:bodyPr wrap="none" rtlCol="0">
            <a:spAutoFit/>
          </a:bodyPr>
          <a:lstStyle/>
          <a:p>
            <a:pPr lvl="2"/>
            <a:r>
              <a:rPr lang="en-US" dirty="0" smtClean="0"/>
              <a:t>* Based on </a:t>
            </a:r>
            <a:r>
              <a:rPr lang="en-US" dirty="0"/>
              <a:t>ISO/IEC/IEEE 29148:2011 </a:t>
            </a:r>
            <a:r>
              <a:rPr lang="en-US" dirty="0" smtClean="0"/>
              <a:t>and IEEE </a:t>
            </a:r>
            <a:r>
              <a:rPr lang="en-US" dirty="0"/>
              <a:t>1362-1998 </a:t>
            </a:r>
          </a:p>
        </p:txBody>
      </p:sp>
    </p:spTree>
    <p:extLst>
      <p:ext uri="{BB962C8B-B14F-4D97-AF65-F5344CB8AC3E}">
        <p14:creationId xmlns:p14="http://schemas.microsoft.com/office/powerpoint/2010/main" val="62888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a:t>
            </a:r>
            <a:r>
              <a:rPr lang="en-US" dirty="0" err="1" smtClean="0"/>
              <a:t>ConOps</a:t>
            </a:r>
            <a:r>
              <a:rPr lang="en-US" dirty="0" smtClean="0"/>
              <a:t> Outline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 Document Scope</a:t>
            </a:r>
          </a:p>
          <a:p>
            <a:pPr lvl="1"/>
            <a:r>
              <a:rPr lang="en-US" dirty="0"/>
              <a:t>Document identification</a:t>
            </a:r>
          </a:p>
          <a:p>
            <a:pPr lvl="1"/>
            <a:r>
              <a:rPr lang="en-US" dirty="0"/>
              <a:t>Document overview</a:t>
            </a:r>
          </a:p>
          <a:p>
            <a:pPr lvl="1"/>
            <a:r>
              <a:rPr lang="en-US" dirty="0"/>
              <a:t>System raison </a:t>
            </a:r>
            <a:r>
              <a:rPr lang="en-US" dirty="0" err="1"/>
              <a:t>d’etre</a:t>
            </a:r>
            <a:endParaRPr lang="en-US" dirty="0"/>
          </a:p>
          <a:p>
            <a:pPr lvl="2"/>
            <a:r>
              <a:rPr lang="en-US" dirty="0"/>
              <a:t>Briefly </a:t>
            </a:r>
            <a:r>
              <a:rPr lang="en-US" dirty="0" smtClean="0"/>
              <a:t>state </a:t>
            </a:r>
            <a:r>
              <a:rPr lang="en-US" dirty="0"/>
              <a:t>why the system </a:t>
            </a:r>
            <a:r>
              <a:rPr lang="en-US" dirty="0" smtClean="0"/>
              <a:t>exists (if it does)</a:t>
            </a:r>
            <a:endParaRPr lang="en-US" dirty="0"/>
          </a:p>
          <a:p>
            <a:pPr lvl="1"/>
            <a:r>
              <a:rPr lang="en-US" dirty="0"/>
              <a:t>System Overview</a:t>
            </a:r>
          </a:p>
          <a:p>
            <a:pPr lvl="2"/>
            <a:r>
              <a:rPr lang="en-US" dirty="0"/>
              <a:t>From a summary level, what is the </a:t>
            </a:r>
            <a:r>
              <a:rPr lang="en-US" dirty="0" smtClean="0"/>
              <a:t>system</a:t>
            </a:r>
            <a:endParaRPr lang="en-US" dirty="0"/>
          </a:p>
          <a:p>
            <a:pPr marL="0" indent="0">
              <a:buNone/>
            </a:pPr>
            <a:r>
              <a:rPr lang="en-US" dirty="0" smtClean="0"/>
              <a:t>2 - Reference documents</a:t>
            </a:r>
          </a:p>
          <a:p>
            <a:pPr lvl="1"/>
            <a:r>
              <a:rPr lang="en-US" dirty="0" smtClean="0"/>
              <a:t>Sources providing foundation for this </a:t>
            </a:r>
            <a:r>
              <a:rPr lang="en-US" dirty="0" err="1" smtClean="0"/>
              <a:t>ConOps</a:t>
            </a:r>
            <a:endParaRPr lang="en-US" dirty="0" smtClean="0"/>
          </a:p>
          <a:p>
            <a:pPr lvl="1"/>
            <a:r>
              <a:rPr lang="en-US" dirty="0" smtClean="0"/>
              <a:t>Includes standards and project-specific documents</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34</a:t>
            </a:fld>
            <a:endParaRPr lang="en-US"/>
          </a:p>
        </p:txBody>
      </p:sp>
    </p:spTree>
    <p:extLst>
      <p:ext uri="{BB962C8B-B14F-4D97-AF65-F5344CB8AC3E}">
        <p14:creationId xmlns:p14="http://schemas.microsoft.com/office/powerpoint/2010/main" val="238846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t>
            </a:r>
            <a:r>
              <a:rPr lang="en-US" dirty="0" err="1"/>
              <a:t>ConOps</a:t>
            </a:r>
            <a:r>
              <a:rPr lang="en-US" dirty="0"/>
              <a:t> Outline (</a:t>
            </a:r>
            <a:r>
              <a:rPr lang="en-US" dirty="0" err="1"/>
              <a:t>cont</a:t>
            </a:r>
            <a:r>
              <a:rPr lang="en-US" dirty="0"/>
              <a:t>)</a:t>
            </a:r>
          </a:p>
        </p:txBody>
      </p:sp>
      <p:sp>
        <p:nvSpPr>
          <p:cNvPr id="3" name="Content Placeholder 2"/>
          <p:cNvSpPr>
            <a:spLocks noGrp="1"/>
          </p:cNvSpPr>
          <p:nvPr>
            <p:ph idx="1"/>
          </p:nvPr>
        </p:nvSpPr>
        <p:spPr/>
        <p:txBody>
          <a:bodyPr>
            <a:normAutofit/>
          </a:bodyPr>
          <a:lstStyle/>
          <a:p>
            <a:pPr marL="0" indent="0">
              <a:buNone/>
            </a:pPr>
            <a:r>
              <a:rPr lang="en-US" dirty="0" smtClean="0"/>
              <a:t>3 - Current </a:t>
            </a:r>
            <a:r>
              <a:rPr lang="en-US" dirty="0"/>
              <a:t>system or </a:t>
            </a:r>
            <a:r>
              <a:rPr lang="en-US" dirty="0" smtClean="0"/>
              <a:t>situation</a:t>
            </a:r>
          </a:p>
          <a:p>
            <a:pPr lvl="1"/>
            <a:r>
              <a:rPr lang="en-US" dirty="0" smtClean="0"/>
              <a:t>Most relevant for system updates and expansions</a:t>
            </a:r>
          </a:p>
          <a:p>
            <a:pPr lvl="1"/>
            <a:r>
              <a:rPr lang="en-US" dirty="0" smtClean="0"/>
              <a:t>Provides context for statement of stakeholder need</a:t>
            </a:r>
          </a:p>
          <a:p>
            <a:pPr marL="0" indent="0">
              <a:buNone/>
            </a:pPr>
            <a:r>
              <a:rPr lang="en-US" dirty="0" smtClean="0"/>
              <a:t>4 - Justification </a:t>
            </a:r>
            <a:r>
              <a:rPr lang="en-US" dirty="0"/>
              <a:t>for </a:t>
            </a:r>
            <a:r>
              <a:rPr lang="en-US" dirty="0" smtClean="0"/>
              <a:t>change</a:t>
            </a:r>
          </a:p>
          <a:p>
            <a:pPr lvl="1"/>
            <a:r>
              <a:rPr lang="en-US" dirty="0" smtClean="0"/>
              <a:t>Evolution of system capability</a:t>
            </a:r>
          </a:p>
          <a:p>
            <a:pPr lvl="1"/>
            <a:r>
              <a:rPr lang="en-US" dirty="0" smtClean="0"/>
              <a:t>User needs (Stakeholder needs)</a:t>
            </a:r>
            <a:endParaRPr lang="en-US" dirty="0"/>
          </a:p>
          <a:p>
            <a:pPr lvl="2"/>
            <a:r>
              <a:rPr lang="en-US" dirty="0"/>
              <a:t>Stated from the perspective of the </a:t>
            </a:r>
            <a:r>
              <a:rPr lang="en-US" dirty="0" smtClean="0"/>
              <a:t>user or stakeholder</a:t>
            </a:r>
            <a:endParaRPr lang="en-US" dirty="0"/>
          </a:p>
          <a:p>
            <a:pPr lvl="2"/>
            <a:r>
              <a:rPr lang="en-US" dirty="0"/>
              <a:t>Form the basis for system requirements</a:t>
            </a:r>
          </a:p>
          <a:p>
            <a:pPr lvl="2"/>
            <a:r>
              <a:rPr lang="en-US" dirty="0" smtClean="0"/>
              <a:t>Need </a:t>
            </a:r>
            <a:r>
              <a:rPr lang="en-US" dirty="0"/>
              <a:t>to be as comprehensive as possible</a:t>
            </a:r>
          </a:p>
          <a:p>
            <a:pPr lvl="1"/>
            <a:r>
              <a:rPr lang="en-US" dirty="0" smtClean="0"/>
              <a:t>Description </a:t>
            </a:r>
            <a:r>
              <a:rPr lang="en-US" dirty="0"/>
              <a:t>of desired </a:t>
            </a:r>
            <a:r>
              <a:rPr lang="en-US" dirty="0" smtClean="0"/>
              <a:t>changes</a:t>
            </a:r>
            <a:endParaRPr lang="en-US" dirty="0"/>
          </a:p>
          <a:p>
            <a:endParaRPr lang="en-US" dirty="0" smtClean="0"/>
          </a:p>
          <a:p>
            <a:pPr marL="223838" lvl="2" indent="-223838">
              <a:spcBef>
                <a:spcPts val="1800"/>
              </a:spcBef>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35</a:t>
            </a:fld>
            <a:endParaRPr lang="en-US"/>
          </a:p>
        </p:txBody>
      </p:sp>
    </p:spTree>
    <p:extLst>
      <p:ext uri="{BB962C8B-B14F-4D97-AF65-F5344CB8AC3E}">
        <p14:creationId xmlns:p14="http://schemas.microsoft.com/office/powerpoint/2010/main" val="11062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t>
            </a:r>
            <a:r>
              <a:rPr lang="en-US" dirty="0" err="1"/>
              <a:t>ConOps</a:t>
            </a:r>
            <a:r>
              <a:rPr lang="en-US" dirty="0"/>
              <a:t> Outline (</a:t>
            </a:r>
            <a:r>
              <a:rPr lang="en-US" dirty="0" err="1"/>
              <a:t>cont</a:t>
            </a:r>
            <a:r>
              <a:rPr lang="en-US"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5 - Concepts </a:t>
            </a:r>
            <a:r>
              <a:rPr lang="en-US" dirty="0"/>
              <a:t>for proposed </a:t>
            </a:r>
            <a:r>
              <a:rPr lang="en-US" dirty="0" smtClean="0"/>
              <a:t>system</a:t>
            </a:r>
            <a:endParaRPr lang="en-US" dirty="0"/>
          </a:p>
          <a:p>
            <a:pPr lvl="1"/>
            <a:r>
              <a:rPr lang="en-US" dirty="0" smtClean="0"/>
              <a:t>Policies and constraints impacting the system</a:t>
            </a:r>
          </a:p>
          <a:p>
            <a:pPr lvl="1"/>
            <a:r>
              <a:rPr lang="en-US" dirty="0" smtClean="0"/>
              <a:t>Description of the proposed system</a:t>
            </a:r>
          </a:p>
          <a:p>
            <a:pPr marL="0" indent="0">
              <a:buNone/>
            </a:pPr>
            <a:r>
              <a:rPr lang="en-US" dirty="0" smtClean="0"/>
              <a:t>6 - Operational scenarios</a:t>
            </a:r>
            <a:endParaRPr lang="en-US" dirty="0"/>
          </a:p>
          <a:p>
            <a:pPr lvl="1"/>
            <a:r>
              <a:rPr lang="en-US" dirty="0" smtClean="0"/>
              <a:t>Provides an overview of the major operational uses of the system</a:t>
            </a:r>
          </a:p>
          <a:p>
            <a:pPr lvl="2"/>
            <a:r>
              <a:rPr lang="en-US" dirty="0" smtClean="0"/>
              <a:t>What </a:t>
            </a:r>
            <a:r>
              <a:rPr lang="en-US" dirty="0"/>
              <a:t>the system does</a:t>
            </a:r>
          </a:p>
          <a:p>
            <a:pPr lvl="2"/>
            <a:r>
              <a:rPr lang="en-US" dirty="0"/>
              <a:t>What people/organizations benefit from the system and how they </a:t>
            </a:r>
            <a:r>
              <a:rPr lang="en-US" dirty="0" smtClean="0"/>
              <a:t>benefit</a:t>
            </a:r>
            <a:endParaRPr lang="en-US" dirty="0"/>
          </a:p>
          <a:p>
            <a:pPr lvl="2"/>
            <a:r>
              <a:rPr lang="en-US" dirty="0"/>
              <a:t>What people/organizations operate the system and components</a:t>
            </a:r>
          </a:p>
          <a:p>
            <a:pPr lvl="2"/>
            <a:r>
              <a:rPr lang="en-US" dirty="0"/>
              <a:t>What people/organizations maintain the system and </a:t>
            </a:r>
            <a:r>
              <a:rPr lang="en-US" dirty="0" smtClean="0"/>
              <a:t>components</a:t>
            </a:r>
          </a:p>
          <a:p>
            <a:pPr lvl="1"/>
            <a:r>
              <a:rPr lang="en-US" dirty="0" smtClean="0"/>
              <a:t>Scenarios examined should cover important expected situations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36</a:t>
            </a:fld>
            <a:endParaRPr lang="en-US"/>
          </a:p>
        </p:txBody>
      </p:sp>
    </p:spTree>
    <p:extLst>
      <p:ext uri="{BB962C8B-B14F-4D97-AF65-F5344CB8AC3E}">
        <p14:creationId xmlns:p14="http://schemas.microsoft.com/office/powerpoint/2010/main" val="14442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t>
            </a:r>
            <a:r>
              <a:rPr lang="en-US" dirty="0" err="1"/>
              <a:t>ConOps</a:t>
            </a:r>
            <a:r>
              <a:rPr lang="en-US" dirty="0"/>
              <a:t> Outline (</a:t>
            </a:r>
            <a:r>
              <a:rPr lang="en-US" dirty="0" err="1"/>
              <a:t>cont</a:t>
            </a:r>
            <a:r>
              <a:rPr lang="en-US"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7 - Summary of impacts</a:t>
            </a:r>
          </a:p>
          <a:p>
            <a:pPr lvl="1"/>
            <a:r>
              <a:rPr lang="en-US" dirty="0"/>
              <a:t>Changes in operation</a:t>
            </a:r>
          </a:p>
          <a:p>
            <a:pPr lvl="1"/>
            <a:r>
              <a:rPr lang="en-US" dirty="0"/>
              <a:t>System costs</a:t>
            </a:r>
          </a:p>
          <a:p>
            <a:pPr lvl="2"/>
            <a:r>
              <a:rPr lang="en-US" dirty="0"/>
              <a:t>Acquisition</a:t>
            </a:r>
          </a:p>
          <a:p>
            <a:pPr lvl="2"/>
            <a:r>
              <a:rPr lang="en-US" dirty="0"/>
              <a:t>Operations and </a:t>
            </a:r>
            <a:r>
              <a:rPr lang="en-US" dirty="0" smtClean="0"/>
              <a:t>maintenance</a:t>
            </a:r>
          </a:p>
          <a:p>
            <a:pPr lvl="2"/>
            <a:r>
              <a:rPr lang="en-US" dirty="0" smtClean="0"/>
              <a:t>Planned enhancements (if any)</a:t>
            </a:r>
            <a:endParaRPr lang="en-US" dirty="0"/>
          </a:p>
          <a:p>
            <a:pPr lvl="2"/>
            <a:r>
              <a:rPr lang="en-US" dirty="0"/>
              <a:t>Decommissioning (if any)</a:t>
            </a:r>
          </a:p>
          <a:p>
            <a:pPr marL="0" indent="0">
              <a:buNone/>
            </a:pPr>
            <a:r>
              <a:rPr lang="en-US" dirty="0" smtClean="0"/>
              <a:t>8 - Analysis </a:t>
            </a:r>
            <a:r>
              <a:rPr lang="en-US" dirty="0"/>
              <a:t>of proposed system</a:t>
            </a:r>
          </a:p>
          <a:p>
            <a:pPr lvl="1"/>
            <a:r>
              <a:rPr lang="en-US" dirty="0"/>
              <a:t>Benefits</a:t>
            </a:r>
          </a:p>
          <a:p>
            <a:pPr lvl="1"/>
            <a:r>
              <a:rPr lang="en-US" dirty="0"/>
              <a:t>Limitations</a:t>
            </a:r>
          </a:p>
          <a:p>
            <a:pPr lvl="1"/>
            <a:r>
              <a:rPr lang="en-US" dirty="0"/>
              <a:t>Alternatives considered</a:t>
            </a:r>
          </a:p>
          <a:p>
            <a:endParaRPr lang="en-US" dirty="0" smtClean="0"/>
          </a:p>
          <a:p>
            <a:pPr marL="223838" lvl="2" indent="-223838">
              <a:spcBef>
                <a:spcPts val="1800"/>
              </a:spcBef>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37</a:t>
            </a:fld>
            <a:endParaRPr lang="en-US"/>
          </a:p>
        </p:txBody>
      </p:sp>
    </p:spTree>
    <p:extLst>
      <p:ext uri="{BB962C8B-B14F-4D97-AF65-F5344CB8AC3E}">
        <p14:creationId xmlns:p14="http://schemas.microsoft.com/office/powerpoint/2010/main" val="314144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a:t>
            </a:r>
            <a:r>
              <a:rPr lang="en-US" dirty="0" err="1"/>
              <a:t>ConOps</a:t>
            </a:r>
            <a:r>
              <a:rPr lang="en-US" dirty="0"/>
              <a:t> Outline (</a:t>
            </a:r>
            <a:r>
              <a:rPr lang="en-US" dirty="0" err="1"/>
              <a:t>cont</a:t>
            </a:r>
            <a:r>
              <a:rPr lang="en-US" dirty="0"/>
              <a:t>)</a:t>
            </a:r>
          </a:p>
        </p:txBody>
      </p:sp>
      <p:sp>
        <p:nvSpPr>
          <p:cNvPr id="3" name="Content Placeholder 2"/>
          <p:cNvSpPr>
            <a:spLocks noGrp="1"/>
          </p:cNvSpPr>
          <p:nvPr>
            <p:ph idx="1"/>
          </p:nvPr>
        </p:nvSpPr>
        <p:spPr/>
        <p:txBody>
          <a:bodyPr>
            <a:normAutofit/>
          </a:bodyPr>
          <a:lstStyle/>
          <a:p>
            <a:pPr marL="0" indent="0">
              <a:buNone/>
            </a:pPr>
            <a:r>
              <a:rPr lang="en-US" dirty="0" smtClean="0"/>
              <a:t>9 </a:t>
            </a:r>
            <a:r>
              <a:rPr lang="en-US" dirty="0"/>
              <a:t>- Appendices</a:t>
            </a:r>
          </a:p>
          <a:p>
            <a:r>
              <a:rPr lang="en-US" dirty="0"/>
              <a:t>Material important to be available for reference</a:t>
            </a:r>
          </a:p>
          <a:p>
            <a:pPr lvl="1"/>
            <a:r>
              <a:rPr lang="en-US" dirty="0"/>
              <a:t>Portions of reference documents</a:t>
            </a:r>
          </a:p>
          <a:p>
            <a:pPr lvl="1"/>
            <a:r>
              <a:rPr lang="en-US" dirty="0"/>
              <a:t>Unpublished analysis or </a:t>
            </a:r>
            <a:r>
              <a:rPr lang="en-US" dirty="0" smtClean="0"/>
              <a:t>rationale</a:t>
            </a:r>
          </a:p>
          <a:p>
            <a:pPr lvl="1"/>
            <a:r>
              <a:rPr lang="en-US" dirty="0" smtClean="0"/>
              <a:t>Data relevant to operational concepts</a:t>
            </a:r>
            <a:endParaRPr lang="en-US" dirty="0"/>
          </a:p>
          <a:p>
            <a:pPr marL="0" indent="0">
              <a:buNone/>
            </a:pPr>
            <a:r>
              <a:rPr lang="en-US" dirty="0"/>
              <a:t>10 - Glossary</a:t>
            </a:r>
          </a:p>
          <a:p>
            <a:pPr lvl="1"/>
            <a:endParaRPr lang="en-US" dirty="0"/>
          </a:p>
          <a:p>
            <a:endParaRPr lang="en-US" dirty="0" smtClean="0"/>
          </a:p>
          <a:p>
            <a:pPr marL="223838" lvl="2" indent="-223838">
              <a:spcBef>
                <a:spcPts val="1800"/>
              </a:spcBef>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38</a:t>
            </a:fld>
            <a:endParaRPr lang="en-US"/>
          </a:p>
        </p:txBody>
      </p:sp>
    </p:spTree>
    <p:extLst>
      <p:ext uri="{BB962C8B-B14F-4D97-AF65-F5344CB8AC3E}">
        <p14:creationId xmlns:p14="http://schemas.microsoft.com/office/powerpoint/2010/main" val="70917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ConOps</a:t>
            </a:r>
            <a:r>
              <a:rPr lang="en-US" dirty="0" smtClean="0"/>
              <a:t> User/Stakeholder Review</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develop a </a:t>
            </a:r>
            <a:r>
              <a:rPr lang="en-US" dirty="0" err="1" smtClean="0"/>
              <a:t>ConOps</a:t>
            </a:r>
            <a:r>
              <a:rPr lang="en-US" dirty="0" smtClean="0"/>
              <a:t> in a vacuum</a:t>
            </a:r>
          </a:p>
          <a:p>
            <a:r>
              <a:rPr lang="en-US" dirty="0" smtClean="0"/>
              <a:t>Must include input from the users/stakeholders</a:t>
            </a:r>
          </a:p>
          <a:p>
            <a:r>
              <a:rPr lang="en-US" dirty="0" smtClean="0"/>
              <a:t>Schedule a time to review the </a:t>
            </a:r>
            <a:r>
              <a:rPr lang="en-US" dirty="0" err="1" smtClean="0"/>
              <a:t>ConOps</a:t>
            </a:r>
            <a:r>
              <a:rPr lang="en-US" dirty="0" smtClean="0"/>
              <a:t> with everyone involved</a:t>
            </a:r>
          </a:p>
          <a:p>
            <a:r>
              <a:rPr lang="en-US" dirty="0" smtClean="0"/>
              <a:t>How do you know when all the </a:t>
            </a:r>
            <a:r>
              <a:rPr lang="en-US" dirty="0" err="1" smtClean="0"/>
              <a:t>ConOps</a:t>
            </a:r>
            <a:r>
              <a:rPr lang="en-US" dirty="0" smtClean="0"/>
              <a:t> and user needs are defined?</a:t>
            </a:r>
          </a:p>
          <a:p>
            <a:pPr lvl="1"/>
            <a:r>
              <a:rPr lang="en-US" dirty="0" smtClean="0"/>
              <a:t>All Major Desired Capabilities are captured in the document</a:t>
            </a:r>
          </a:p>
          <a:p>
            <a:pPr lvl="1"/>
            <a:r>
              <a:rPr lang="en-US" dirty="0" smtClean="0"/>
              <a:t>General group consensus that the </a:t>
            </a:r>
            <a:r>
              <a:rPr lang="en-US" dirty="0" err="1" smtClean="0"/>
              <a:t>ConOps</a:t>
            </a:r>
            <a:r>
              <a:rPr lang="en-US" dirty="0" smtClean="0"/>
              <a:t> fully explains the proposed ITS project/system</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39</a:t>
            </a:fld>
            <a:endParaRPr lang="en-US"/>
          </a:p>
        </p:txBody>
      </p:sp>
    </p:spTree>
    <p:extLst>
      <p:ext uri="{BB962C8B-B14F-4D97-AF65-F5344CB8AC3E}">
        <p14:creationId xmlns:p14="http://schemas.microsoft.com/office/powerpoint/2010/main" val="341853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Activities</a:t>
            </a:r>
            <a:endParaRPr lang="en-US" dirty="0"/>
          </a:p>
        </p:txBody>
      </p:sp>
      <p:sp>
        <p:nvSpPr>
          <p:cNvPr id="3" name="Content Placeholder 2"/>
          <p:cNvSpPr>
            <a:spLocks noGrp="1"/>
          </p:cNvSpPr>
          <p:nvPr>
            <p:ph idx="1"/>
          </p:nvPr>
        </p:nvSpPr>
        <p:spPr>
          <a:xfrm>
            <a:off x="1142107" y="1600200"/>
            <a:ext cx="5563493" cy="4876799"/>
          </a:xfrm>
        </p:spPr>
        <p:txBody>
          <a:bodyPr>
            <a:normAutofit/>
          </a:bodyPr>
          <a:lstStyle/>
          <a:p>
            <a:pPr lvl="1"/>
            <a:r>
              <a:rPr lang="en-US" dirty="0" smtClean="0"/>
              <a:t>Task 1: Identify Stakeholders</a:t>
            </a:r>
          </a:p>
          <a:p>
            <a:pPr lvl="2"/>
            <a:r>
              <a:rPr lang="en-US" dirty="0" smtClean="0"/>
              <a:t>Determine who is involved</a:t>
            </a:r>
          </a:p>
          <a:p>
            <a:pPr lvl="2"/>
            <a:r>
              <a:rPr lang="en-US" dirty="0" smtClean="0"/>
              <a:t>Roles and Responsibilities</a:t>
            </a:r>
          </a:p>
          <a:p>
            <a:pPr lvl="1"/>
            <a:r>
              <a:rPr lang="en-US" dirty="0" smtClean="0"/>
              <a:t>Task 2: Current Situation</a:t>
            </a:r>
          </a:p>
          <a:p>
            <a:pPr lvl="2"/>
            <a:r>
              <a:rPr lang="en-US" dirty="0" smtClean="0"/>
              <a:t>Operations</a:t>
            </a:r>
          </a:p>
          <a:p>
            <a:pPr lvl="2"/>
            <a:r>
              <a:rPr lang="en-US" dirty="0" smtClean="0"/>
              <a:t>System Elements and Connections</a:t>
            </a:r>
          </a:p>
          <a:p>
            <a:pPr lvl="1"/>
            <a:r>
              <a:rPr lang="en-US" dirty="0" smtClean="0"/>
              <a:t>Task 3: Justification for Change</a:t>
            </a:r>
          </a:p>
          <a:p>
            <a:pPr lvl="2"/>
            <a:r>
              <a:rPr lang="en-US" dirty="0" smtClean="0"/>
              <a:t>User needs</a:t>
            </a:r>
          </a:p>
          <a:p>
            <a:pPr lvl="2"/>
            <a:r>
              <a:rPr lang="en-US" dirty="0" smtClean="0"/>
              <a:t>Description of Desired Changes</a:t>
            </a:r>
            <a:endParaRPr lang="en-US" dirty="0"/>
          </a:p>
          <a:p>
            <a:pPr lvl="1"/>
            <a:r>
              <a:rPr lang="en-US" dirty="0" smtClean="0"/>
              <a:t>Task 4: Concepts for Proposed System</a:t>
            </a:r>
          </a:p>
          <a:p>
            <a:pPr lvl="2"/>
            <a:r>
              <a:rPr lang="en-US" dirty="0"/>
              <a:t>Policies and constraints impacting the system</a:t>
            </a:r>
          </a:p>
          <a:p>
            <a:pPr lvl="2"/>
            <a:r>
              <a:rPr lang="en-US" dirty="0"/>
              <a:t>Description of the proposed </a:t>
            </a:r>
            <a:r>
              <a:rPr lang="en-US" dirty="0" smtClean="0"/>
              <a:t>system</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a:t>
            </a:fld>
            <a:endParaRPr lang="en-US"/>
          </a:p>
        </p:txBody>
      </p:sp>
      <p:sp>
        <p:nvSpPr>
          <p:cNvPr id="6" name="Oval 5"/>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Identify Stakeholders</a:t>
            </a:r>
            <a:endParaRPr lang="en-US" sz="1600" dirty="0">
              <a:solidFill>
                <a:srgbClr val="0070C0"/>
              </a:solidFill>
            </a:endParaRPr>
          </a:p>
        </p:txBody>
      </p:sp>
      <p:sp>
        <p:nvSpPr>
          <p:cNvPr id="9" name="Oval 8"/>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Current Situation</a:t>
            </a:r>
            <a:endParaRPr lang="en-US" sz="1600" dirty="0">
              <a:solidFill>
                <a:srgbClr val="0070C0"/>
              </a:solidFill>
            </a:endParaRPr>
          </a:p>
        </p:txBody>
      </p:sp>
      <p:sp>
        <p:nvSpPr>
          <p:cNvPr id="10" name="Oval 9"/>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Justification for Change</a:t>
            </a:r>
            <a:endParaRPr lang="en-US" sz="1600" dirty="0">
              <a:solidFill>
                <a:srgbClr val="0070C0"/>
              </a:solidFill>
            </a:endParaRPr>
          </a:p>
        </p:txBody>
      </p:sp>
      <p:sp>
        <p:nvSpPr>
          <p:cNvPr id="11" name="Oval 10"/>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Concepts for Proposed System</a:t>
            </a:r>
            <a:endParaRPr lang="en-US" sz="1600" dirty="0">
              <a:solidFill>
                <a:schemeClr val="tx1"/>
              </a:solidFill>
            </a:endParaRPr>
          </a:p>
        </p:txBody>
      </p:sp>
      <p:cxnSp>
        <p:nvCxnSpPr>
          <p:cNvPr id="13" name="Straight Arrow Connector 12"/>
          <p:cNvCxnSpPr>
            <a:stCxn id="6" idx="4"/>
            <a:endCxn id="9"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Case Study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 Stadium Expansion Concept of Operations Case Study</a:t>
            </a:r>
          </a:p>
          <a:p>
            <a:r>
              <a:rPr lang="en-US" dirty="0" smtClean="0"/>
              <a:t>Scenario</a:t>
            </a:r>
          </a:p>
          <a:p>
            <a:pPr lvl="1"/>
            <a:r>
              <a:rPr lang="en-US" dirty="0" smtClean="0"/>
              <a:t>University Football Stadium traffic congestion</a:t>
            </a:r>
          </a:p>
          <a:p>
            <a:pPr lvl="2"/>
            <a:r>
              <a:rPr lang="en-US" dirty="0" smtClean="0"/>
              <a:t>Planned events</a:t>
            </a:r>
          </a:p>
          <a:p>
            <a:pPr lvl="2"/>
            <a:r>
              <a:rPr lang="en-US" dirty="0" smtClean="0"/>
              <a:t>Growing attendance/traffic</a:t>
            </a:r>
          </a:p>
          <a:p>
            <a:pPr lvl="2"/>
            <a:r>
              <a:rPr lang="en-US" dirty="0" smtClean="0"/>
              <a:t>Stadium expansion</a:t>
            </a:r>
          </a:p>
          <a:p>
            <a:pPr lvl="2"/>
            <a:r>
              <a:rPr lang="en-US" dirty="0" smtClean="0"/>
              <a:t>City transportation system cannot accommodate demand</a:t>
            </a:r>
          </a:p>
          <a:p>
            <a:r>
              <a:rPr lang="en-US" dirty="0" smtClean="0"/>
              <a:t>Student Role</a:t>
            </a:r>
          </a:p>
          <a:p>
            <a:pPr lvl="1"/>
            <a:r>
              <a:rPr lang="en-US" dirty="0" smtClean="0"/>
              <a:t>City Traffic Engineer</a:t>
            </a:r>
          </a:p>
          <a:p>
            <a:pPr lvl="1"/>
            <a:r>
              <a:rPr lang="en-US" dirty="0" smtClean="0"/>
              <a:t>Systems Engineer</a:t>
            </a:r>
          </a:p>
          <a:p>
            <a:r>
              <a:rPr lang="en-US" dirty="0" smtClean="0"/>
              <a:t>Resources</a:t>
            </a:r>
          </a:p>
          <a:p>
            <a:pPr lvl="1"/>
            <a:r>
              <a:rPr lang="en-US" dirty="0" err="1" smtClean="0"/>
              <a:t>ConOps</a:t>
            </a:r>
            <a:r>
              <a:rPr lang="en-US" dirty="0" smtClean="0"/>
              <a:t> outline</a:t>
            </a:r>
          </a:p>
          <a:p>
            <a:pPr lvl="1"/>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40</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6483"/>
          <a:stretch/>
        </p:blipFill>
        <p:spPr>
          <a:xfrm>
            <a:off x="5359928" y="4114801"/>
            <a:ext cx="3784072" cy="2209800"/>
          </a:xfrm>
          <a:prstGeom prst="rect">
            <a:avLst/>
          </a:prstGeom>
        </p:spPr>
      </p:pic>
    </p:spTree>
    <p:extLst>
      <p:ext uri="{BB962C8B-B14F-4D97-AF65-F5344CB8AC3E}">
        <p14:creationId xmlns:p14="http://schemas.microsoft.com/office/powerpoint/2010/main" val="74007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Activities</a:t>
            </a:r>
            <a:endParaRPr lang="en-US" dirty="0"/>
          </a:p>
        </p:txBody>
      </p:sp>
      <p:sp>
        <p:nvSpPr>
          <p:cNvPr id="3" name="Content Placeholder 2"/>
          <p:cNvSpPr>
            <a:spLocks noGrp="1"/>
          </p:cNvSpPr>
          <p:nvPr>
            <p:ph idx="1"/>
          </p:nvPr>
        </p:nvSpPr>
        <p:spPr>
          <a:xfrm>
            <a:off x="1142107" y="1600200"/>
            <a:ext cx="5563493" cy="4876799"/>
          </a:xfrm>
        </p:spPr>
        <p:txBody>
          <a:bodyPr>
            <a:normAutofit/>
          </a:bodyPr>
          <a:lstStyle/>
          <a:p>
            <a:pPr lvl="1"/>
            <a:r>
              <a:rPr lang="en-US" dirty="0" smtClean="0"/>
              <a:t>Task 1: Identify Stakeholders</a:t>
            </a:r>
          </a:p>
          <a:p>
            <a:pPr lvl="2"/>
            <a:r>
              <a:rPr lang="en-US" dirty="0" smtClean="0"/>
              <a:t>Determine who is involved</a:t>
            </a:r>
          </a:p>
          <a:p>
            <a:pPr lvl="2"/>
            <a:r>
              <a:rPr lang="en-US" dirty="0" smtClean="0"/>
              <a:t>Roles and Responsibilities</a:t>
            </a:r>
          </a:p>
          <a:p>
            <a:pPr lvl="1"/>
            <a:r>
              <a:rPr lang="en-US" dirty="0" smtClean="0"/>
              <a:t>Task 2: Current Situation</a:t>
            </a:r>
          </a:p>
          <a:p>
            <a:pPr lvl="2"/>
            <a:r>
              <a:rPr lang="en-US" dirty="0" smtClean="0"/>
              <a:t>Operations</a:t>
            </a:r>
          </a:p>
          <a:p>
            <a:pPr lvl="2"/>
            <a:r>
              <a:rPr lang="en-US" dirty="0" smtClean="0"/>
              <a:t>System Elements and Connections</a:t>
            </a:r>
          </a:p>
          <a:p>
            <a:pPr lvl="1"/>
            <a:r>
              <a:rPr lang="en-US" dirty="0" smtClean="0"/>
              <a:t>Task 3: Justification for Change</a:t>
            </a:r>
          </a:p>
          <a:p>
            <a:pPr lvl="2"/>
            <a:r>
              <a:rPr lang="en-US" dirty="0" smtClean="0"/>
              <a:t>User needs</a:t>
            </a:r>
          </a:p>
          <a:p>
            <a:pPr lvl="2"/>
            <a:r>
              <a:rPr lang="en-US" dirty="0" smtClean="0"/>
              <a:t>Description of Desired Changes</a:t>
            </a:r>
            <a:endParaRPr lang="en-US" dirty="0"/>
          </a:p>
          <a:p>
            <a:pPr lvl="1"/>
            <a:r>
              <a:rPr lang="en-US" dirty="0" smtClean="0"/>
              <a:t>Task 4: Concepts for Proposed System</a:t>
            </a:r>
          </a:p>
          <a:p>
            <a:pPr lvl="2"/>
            <a:r>
              <a:rPr lang="en-US" dirty="0"/>
              <a:t>Policies and constraints impacting the system</a:t>
            </a:r>
          </a:p>
          <a:p>
            <a:pPr lvl="2"/>
            <a:r>
              <a:rPr lang="en-US" dirty="0"/>
              <a:t>Description of the proposed </a:t>
            </a:r>
            <a:r>
              <a:rPr lang="en-US" dirty="0" smtClean="0"/>
              <a:t>system</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41</a:t>
            </a:fld>
            <a:endParaRPr lang="en-US"/>
          </a:p>
        </p:txBody>
      </p:sp>
      <p:sp>
        <p:nvSpPr>
          <p:cNvPr id="6" name="Oval 5"/>
          <p:cNvSpPr/>
          <p:nvPr/>
        </p:nvSpPr>
        <p:spPr>
          <a:xfrm>
            <a:off x="6705600" y="1599579"/>
            <a:ext cx="1958009" cy="914400"/>
          </a:xfrm>
          <a:prstGeom prst="ellipse">
            <a:avLst/>
          </a:prstGeom>
          <a:solidFill>
            <a:schemeClr val="accent2">
              <a:lumMod val="20000"/>
              <a:lumOff val="8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Identify Stakeholders</a:t>
            </a:r>
            <a:endParaRPr lang="en-US" sz="1600" dirty="0">
              <a:solidFill>
                <a:srgbClr val="0070C0"/>
              </a:solidFill>
            </a:endParaRPr>
          </a:p>
        </p:txBody>
      </p:sp>
      <p:sp>
        <p:nvSpPr>
          <p:cNvPr id="9" name="Oval 8"/>
          <p:cNvSpPr/>
          <p:nvPr/>
        </p:nvSpPr>
        <p:spPr>
          <a:xfrm>
            <a:off x="6705600" y="2653334"/>
            <a:ext cx="1958009" cy="914400"/>
          </a:xfrm>
          <a:prstGeom prst="ellipse">
            <a:avLst/>
          </a:prstGeom>
          <a:solidFill>
            <a:schemeClr val="accent2">
              <a:lumMod val="40000"/>
              <a:lumOff val="6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Current Situation</a:t>
            </a:r>
            <a:endParaRPr lang="en-US" sz="1600" dirty="0">
              <a:solidFill>
                <a:srgbClr val="0070C0"/>
              </a:solidFill>
            </a:endParaRPr>
          </a:p>
        </p:txBody>
      </p:sp>
      <p:sp>
        <p:nvSpPr>
          <p:cNvPr id="10" name="Oval 9"/>
          <p:cNvSpPr/>
          <p:nvPr/>
        </p:nvSpPr>
        <p:spPr>
          <a:xfrm>
            <a:off x="6705600" y="3707089"/>
            <a:ext cx="1958009" cy="914400"/>
          </a:xfrm>
          <a:prstGeom prst="ellipse">
            <a:avLst/>
          </a:prstGeom>
          <a:solidFill>
            <a:schemeClr val="accent2">
              <a:lumMod val="60000"/>
              <a:lumOff val="40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Justification for Change</a:t>
            </a:r>
            <a:endParaRPr lang="en-US" sz="1600" dirty="0">
              <a:solidFill>
                <a:srgbClr val="0070C0"/>
              </a:solidFill>
            </a:endParaRPr>
          </a:p>
        </p:txBody>
      </p:sp>
      <p:sp>
        <p:nvSpPr>
          <p:cNvPr id="11" name="Oval 10"/>
          <p:cNvSpPr/>
          <p:nvPr/>
        </p:nvSpPr>
        <p:spPr>
          <a:xfrm>
            <a:off x="6705600" y="4760844"/>
            <a:ext cx="1958009" cy="914400"/>
          </a:xfrm>
          <a:prstGeom prst="ellipse">
            <a:avLst/>
          </a:prstGeom>
          <a:solidFill>
            <a:schemeClr val="accent2">
              <a:lumMod val="75000"/>
            </a:schemeClr>
          </a:solidFill>
          <a:ln w="6350">
            <a:solidFill>
              <a:schemeClr val="tx1">
                <a:lumMod val="50000"/>
              </a:schemeClr>
            </a:solidFill>
          </a:ln>
          <a:effectLst>
            <a:glow rad="101600">
              <a:schemeClr val="bg2">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Concepts for Proposed System</a:t>
            </a:r>
            <a:endParaRPr lang="en-US" sz="1600" dirty="0">
              <a:solidFill>
                <a:schemeClr val="tx1"/>
              </a:solidFill>
            </a:endParaRPr>
          </a:p>
        </p:txBody>
      </p:sp>
      <p:cxnSp>
        <p:nvCxnSpPr>
          <p:cNvPr id="13" name="Straight Arrow Connector 12"/>
          <p:cNvCxnSpPr>
            <a:stCxn id="6" idx="4"/>
            <a:endCxn id="9" idx="0"/>
          </p:cNvCxnSpPr>
          <p:nvPr/>
        </p:nvCxnSpPr>
        <p:spPr>
          <a:xfrm>
            <a:off x="7684605" y="251397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84605" y="3567734"/>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84605" y="4621489"/>
            <a:ext cx="0" cy="13935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9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Purpose</a:t>
            </a:r>
            <a:endParaRPr lang="en-US" dirty="0"/>
          </a:p>
        </p:txBody>
      </p:sp>
      <p:sp>
        <p:nvSpPr>
          <p:cNvPr id="3" name="Content Placeholder 2"/>
          <p:cNvSpPr>
            <a:spLocks noGrp="1"/>
          </p:cNvSpPr>
          <p:nvPr>
            <p:ph idx="1"/>
          </p:nvPr>
        </p:nvSpPr>
        <p:spPr/>
        <p:txBody>
          <a:bodyPr>
            <a:normAutofit/>
          </a:bodyPr>
          <a:lstStyle/>
          <a:p>
            <a:r>
              <a:rPr lang="en-US" dirty="0" smtClean="0"/>
              <a:t>Provide understanding of systems engineering</a:t>
            </a:r>
          </a:p>
          <a:p>
            <a:r>
              <a:rPr lang="en-US" dirty="0"/>
              <a:t>Gain experience in </a:t>
            </a:r>
            <a:r>
              <a:rPr lang="en-US" dirty="0" smtClean="0"/>
              <a:t>beginning development of </a:t>
            </a:r>
            <a:r>
              <a:rPr lang="en-US" dirty="0"/>
              <a:t>a </a:t>
            </a:r>
            <a:r>
              <a:rPr lang="en-US" dirty="0" smtClean="0"/>
              <a:t>systems project with a Concept of Operations</a:t>
            </a:r>
          </a:p>
          <a:p>
            <a:r>
              <a:rPr lang="en-US" dirty="0" smtClean="0"/>
              <a:t>Explore balancing priorities in establishing project scope</a:t>
            </a:r>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42</a:t>
            </a:fld>
            <a:endParaRPr lang="en-US"/>
          </a:p>
        </p:txBody>
      </p:sp>
      <p:pic>
        <p:nvPicPr>
          <p:cNvPr id="5" name="Picture 4"/>
          <p:cNvPicPr>
            <a:picLocks noChangeAspect="1"/>
          </p:cNvPicPr>
          <p:nvPr/>
        </p:nvPicPr>
        <p:blipFill rotWithShape="1">
          <a:blip r:embed="rId3"/>
          <a:srcRect l="6400" t="32500" b="7500"/>
          <a:stretch/>
        </p:blipFill>
        <p:spPr>
          <a:xfrm>
            <a:off x="6934200" y="3996178"/>
            <a:ext cx="1893086" cy="1553301"/>
          </a:xfrm>
          <a:prstGeom prst="rect">
            <a:avLst/>
          </a:prstGeom>
          <a:ln w="6350">
            <a:solidFill>
              <a:schemeClr val="tx1">
                <a:lumMod val="65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6" name="Picture 5"/>
          <p:cNvPicPr>
            <a:picLocks noChangeAspect="1"/>
          </p:cNvPicPr>
          <p:nvPr/>
        </p:nvPicPr>
        <p:blipFill>
          <a:blip r:embed="rId4"/>
          <a:stretch>
            <a:fillRect/>
          </a:stretch>
        </p:blipFill>
        <p:spPr>
          <a:xfrm>
            <a:off x="3657600" y="4438650"/>
            <a:ext cx="2955925" cy="1809750"/>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97200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Exercise</a:t>
            </a:r>
            <a:endParaRPr lang="en-US" dirty="0"/>
          </a:p>
        </p:txBody>
      </p:sp>
      <p:sp>
        <p:nvSpPr>
          <p:cNvPr id="3" name="Content Placeholder 2"/>
          <p:cNvSpPr>
            <a:spLocks noGrp="1"/>
          </p:cNvSpPr>
          <p:nvPr>
            <p:ph idx="1"/>
          </p:nvPr>
        </p:nvSpPr>
        <p:spPr/>
        <p:txBody>
          <a:bodyPr/>
          <a:lstStyle/>
          <a:p>
            <a:r>
              <a:rPr lang="en-US" dirty="0" smtClean="0"/>
              <a:t>Review Component 2 – Concept of Operations Exercise material</a:t>
            </a:r>
          </a:p>
          <a:p>
            <a:r>
              <a:rPr lang="en-US" dirty="0" smtClean="0"/>
              <a:t>Understand your role and the project environment description</a:t>
            </a:r>
          </a:p>
          <a:p>
            <a:r>
              <a:rPr lang="en-US" dirty="0" smtClean="0"/>
              <a:t>Task 1 – Identify the Stakeholders</a:t>
            </a:r>
          </a:p>
          <a:p>
            <a:r>
              <a:rPr lang="en-US" dirty="0" smtClean="0"/>
              <a:t>Task 2 – Determine the Current Situation</a:t>
            </a:r>
          </a:p>
          <a:p>
            <a:r>
              <a:rPr lang="en-US" dirty="0" smtClean="0"/>
              <a:t>Task 3 – Justification for Change</a:t>
            </a:r>
          </a:p>
          <a:p>
            <a:r>
              <a:rPr lang="en-US" dirty="0" smtClean="0"/>
              <a:t>Task 4 – Concepts for the Proposed System</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43</a:t>
            </a:fld>
            <a:endParaRPr lang="en-US"/>
          </a:p>
        </p:txBody>
      </p:sp>
    </p:spTree>
    <p:extLst>
      <p:ext uri="{BB962C8B-B14F-4D97-AF65-F5344CB8AC3E}">
        <p14:creationId xmlns:p14="http://schemas.microsoft.com/office/powerpoint/2010/main" val="61320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p:spPr>
        <p:txBody>
          <a:bodyPr/>
          <a:lstStyle/>
          <a:p>
            <a:fld id="{60B7C471-74A0-4976-A5CF-326DCBE24817}" type="slidenum">
              <a:rPr lang="en-US" smtClean="0"/>
              <a:pPr/>
              <a:t>44</a:t>
            </a:fld>
            <a:endParaRPr lang="en-US" dirty="0" smtClean="0"/>
          </a:p>
        </p:txBody>
      </p:sp>
      <p:sp>
        <p:nvSpPr>
          <p:cNvPr id="21508" name="Rectangle 2"/>
          <p:cNvSpPr>
            <a:spLocks noGrp="1" noChangeArrowheads="1"/>
          </p:cNvSpPr>
          <p:nvPr>
            <p:ph type="title"/>
          </p:nvPr>
        </p:nvSpPr>
        <p:spPr>
          <a:xfrm>
            <a:off x="1524000" y="0"/>
            <a:ext cx="7467600" cy="1143000"/>
          </a:xfrm>
        </p:spPr>
        <p:txBody>
          <a:bodyPr/>
          <a:lstStyle/>
          <a:p>
            <a:pPr eaLnBrk="1" hangingPunct="1">
              <a:lnSpc>
                <a:spcPct val="90000"/>
              </a:lnSpc>
            </a:pPr>
            <a:r>
              <a:rPr lang="en-US" smtClean="0"/>
              <a:t>Benefits of Developing a </a:t>
            </a:r>
            <a:br>
              <a:rPr lang="en-US" smtClean="0"/>
            </a:br>
            <a:r>
              <a:rPr lang="en-US" smtClean="0"/>
              <a:t>Concept of Operations</a:t>
            </a:r>
          </a:p>
        </p:txBody>
      </p:sp>
      <p:sp>
        <p:nvSpPr>
          <p:cNvPr id="21509" name="Rectangle 3"/>
          <p:cNvSpPr>
            <a:spLocks noGrp="1" noChangeArrowheads="1"/>
          </p:cNvSpPr>
          <p:nvPr>
            <p:ph type="body" idx="1"/>
          </p:nvPr>
        </p:nvSpPr>
        <p:spPr>
          <a:xfrm>
            <a:off x="360363" y="1524000"/>
            <a:ext cx="8421687" cy="3886200"/>
          </a:xfrm>
        </p:spPr>
        <p:txBody>
          <a:bodyPr/>
          <a:lstStyle/>
          <a:p>
            <a:pPr eaLnBrk="1" hangingPunct="1"/>
            <a:r>
              <a:rPr lang="en-US" dirty="0" smtClean="0"/>
              <a:t>Early stakeholder agreement on:</a:t>
            </a:r>
          </a:p>
          <a:p>
            <a:pPr lvl="1" eaLnBrk="1" hangingPunct="1"/>
            <a:r>
              <a:rPr lang="en-US" dirty="0" smtClean="0"/>
              <a:t>System capabilities</a:t>
            </a:r>
          </a:p>
          <a:p>
            <a:pPr lvl="1" eaLnBrk="1" hangingPunct="1"/>
            <a:r>
              <a:rPr lang="en-US" dirty="0" smtClean="0"/>
              <a:t>Roles and responsibilities</a:t>
            </a:r>
          </a:p>
          <a:p>
            <a:pPr lvl="1" eaLnBrk="1" hangingPunct="1"/>
            <a:r>
              <a:rPr lang="en-US" dirty="0" smtClean="0"/>
              <a:t>Key performance measures and a basic plan for system validation</a:t>
            </a:r>
          </a:p>
          <a:p>
            <a:pPr eaLnBrk="1" hangingPunct="1"/>
            <a:r>
              <a:rPr lang="en-US" dirty="0" smtClean="0"/>
              <a:t>Manage stakeholder expectations</a:t>
            </a:r>
          </a:p>
        </p:txBody>
      </p:sp>
      <p:grpSp>
        <p:nvGrpSpPr>
          <p:cNvPr id="8" name="Group 7"/>
          <p:cNvGrpSpPr>
            <a:grpSpLocks/>
          </p:cNvGrpSpPr>
          <p:nvPr/>
        </p:nvGrpSpPr>
        <p:grpSpPr bwMode="auto">
          <a:xfrm>
            <a:off x="838200" y="4800600"/>
            <a:ext cx="7696200" cy="1676400"/>
            <a:chOff x="672" y="3024"/>
            <a:chExt cx="4848" cy="1056"/>
          </a:xfrm>
        </p:grpSpPr>
        <p:pic>
          <p:nvPicPr>
            <p:cNvPr id="9" name="Picture 4" descr="Crossing a finish line."/>
            <p:cNvPicPr>
              <a:picLocks noChangeAspect="1" noChangeArrowheads="1"/>
            </p:cNvPicPr>
            <p:nvPr/>
          </p:nvPicPr>
          <p:blipFill>
            <a:blip r:embed="rId3" cstate="print">
              <a:extLst>
                <a:ext uri="{28A0092B-C50C-407E-A947-70E740481C1C}">
                  <a14:useLocalDpi xmlns:a14="http://schemas.microsoft.com/office/drawing/2010/main" val="0"/>
                </a:ext>
              </a:extLst>
            </a:blip>
            <a:srcRect t="-9897" b="-9897"/>
            <a:stretch>
              <a:fillRect/>
            </a:stretch>
          </p:blipFill>
          <p:spPr bwMode="auto">
            <a:xfrm>
              <a:off x="672" y="3024"/>
              <a:ext cx="77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1440" y="3152"/>
              <a:ext cx="4080"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6pPr>
              <a:lvl7pPr marL="29718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7pPr>
              <a:lvl8pPr marL="34290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8pPr>
              <a:lvl9pPr marL="38862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9pPr>
            </a:lstStyle>
            <a:p>
              <a:pPr eaLnBrk="1" hangingPunct="1">
                <a:buFont typeface="Wingdings 2" pitchFamily="18" charset="2"/>
                <a:buNone/>
              </a:pPr>
              <a:r>
                <a:rPr lang="en-US" altLang="en-US" sz="2700" dirty="0"/>
                <a:t>Start with Your Eye on the Finish Line</a:t>
              </a:r>
            </a:p>
            <a:p>
              <a:pPr eaLnBrk="1" hangingPunct="1">
                <a:buFont typeface="Wingdings 2" pitchFamily="18" charset="2"/>
                <a:buNone/>
              </a:pPr>
              <a:r>
                <a:rPr lang="en-US" altLang="en-US" b="0" dirty="0"/>
                <a:t>A </a:t>
              </a:r>
              <a:r>
                <a:rPr lang="en-US" altLang="en-US" b="0" dirty="0" err="1"/>
                <a:t>ConOps</a:t>
              </a:r>
              <a:r>
                <a:rPr lang="en-US" altLang="en-US" b="0" dirty="0"/>
                <a:t> helps the project team visualize the final system at the beginning of the project.</a:t>
              </a:r>
            </a:p>
          </p:txBody>
        </p:sp>
        <p:sp>
          <p:nvSpPr>
            <p:cNvPr id="11" name="Rectangle 6"/>
            <p:cNvSpPr>
              <a:spLocks noChangeArrowheads="1"/>
            </p:cNvSpPr>
            <p:nvPr/>
          </p:nvSpPr>
          <p:spPr bwMode="auto">
            <a:xfrm>
              <a:off x="672" y="3108"/>
              <a:ext cx="4800" cy="89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6pPr>
              <a:lvl7pPr marL="29718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7pPr>
              <a:lvl8pPr marL="34290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8pPr>
              <a:lvl9pPr marL="3886200" indent="-228600" eaLnBrk="0" fontAlgn="base" hangingPunct="0">
                <a:spcBef>
                  <a:spcPct val="30000"/>
                </a:spcBef>
                <a:spcAft>
                  <a:spcPct val="0"/>
                </a:spcAft>
                <a:buSzPct val="50000"/>
                <a:buFont typeface="Wingdings 2" pitchFamily="18" charset="2"/>
                <a:buChar char=""/>
                <a:defRPr sz="2400" b="1">
                  <a:solidFill>
                    <a:schemeClr val="tx1"/>
                  </a:solidFill>
                  <a:latin typeface="Arial" charset="0"/>
                </a:defRPr>
              </a:lvl9pPr>
            </a:lstStyle>
            <a:p>
              <a:pPr eaLnBrk="1" hangingPunct="1"/>
              <a:endParaRPr lang="en-US" altLang="en-US"/>
            </a:p>
          </p:txBody>
        </p:sp>
      </p:grpSp>
    </p:spTree>
    <p:extLst>
      <p:ext uri="{BB962C8B-B14F-4D97-AF65-F5344CB8AC3E}">
        <p14:creationId xmlns:p14="http://schemas.microsoft.com/office/powerpoint/2010/main" val="266187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ConOps</a:t>
            </a:r>
            <a:r>
              <a:rPr lang="en-US" dirty="0" smtClean="0"/>
              <a:t> Summary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ConOps</a:t>
            </a:r>
            <a:r>
              <a:rPr lang="en-US" dirty="0" smtClean="0"/>
              <a:t> document:</a:t>
            </a:r>
          </a:p>
          <a:p>
            <a:pPr lvl="1"/>
            <a:r>
              <a:rPr lang="en-US" dirty="0" smtClean="0"/>
              <a:t> </a:t>
            </a:r>
            <a:r>
              <a:rPr lang="en-US" dirty="0"/>
              <a:t>C</a:t>
            </a:r>
            <a:r>
              <a:rPr lang="en-US" dirty="0" smtClean="0"/>
              <a:t>aptures the important user needs (major desired capabilities)</a:t>
            </a:r>
          </a:p>
          <a:p>
            <a:pPr lvl="1"/>
            <a:r>
              <a:rPr lang="en-US" dirty="0" smtClean="0"/>
              <a:t>Written in the User/Stakeholder’s language</a:t>
            </a:r>
          </a:p>
          <a:p>
            <a:pPr lvl="1"/>
            <a:r>
              <a:rPr lang="en-US" dirty="0" smtClean="0"/>
              <a:t>Helps everyone understand the system operations and the scope of the system</a:t>
            </a:r>
          </a:p>
          <a:p>
            <a:pPr lvl="1"/>
            <a:r>
              <a:rPr lang="en-US" dirty="0" smtClean="0"/>
              <a:t>Includes background and scenarios for the system</a:t>
            </a:r>
          </a:p>
          <a:p>
            <a:pPr lvl="1"/>
            <a:r>
              <a:rPr lang="en-US" dirty="0" smtClean="0"/>
              <a:t>Provides a basis for Systems Engineering traceability through system validation testing</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45</a:t>
            </a:fld>
            <a:endParaRPr lang="en-US"/>
          </a:p>
        </p:txBody>
      </p:sp>
    </p:spTree>
    <p:extLst>
      <p:ext uri="{BB962C8B-B14F-4D97-AF65-F5344CB8AC3E}">
        <p14:creationId xmlns:p14="http://schemas.microsoft.com/office/powerpoint/2010/main" val="30988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96200" cy="792162"/>
          </a:xfrm>
        </p:spPr>
        <p:txBody>
          <a:bodyPr>
            <a:normAutofit fontScale="90000"/>
          </a:bodyPr>
          <a:lstStyle/>
          <a:p>
            <a:r>
              <a:rPr lang="en-US" sz="3600" dirty="0" smtClean="0"/>
              <a:t>What is Intelligent Transportation Systems (ITS)?</a:t>
            </a:r>
            <a:endParaRPr lang="en-US" sz="3600" dirty="0"/>
          </a:p>
        </p:txBody>
      </p:sp>
      <p:sp>
        <p:nvSpPr>
          <p:cNvPr id="3" name="Content Placeholder 2"/>
          <p:cNvSpPr>
            <a:spLocks noGrp="1"/>
          </p:cNvSpPr>
          <p:nvPr>
            <p:ph idx="1"/>
          </p:nvPr>
        </p:nvSpPr>
        <p:spPr>
          <a:xfrm>
            <a:off x="609600" y="1904999"/>
            <a:ext cx="8001000" cy="4572001"/>
          </a:xfrm>
        </p:spPr>
        <p:txBody>
          <a:bodyPr/>
          <a:lstStyle/>
          <a:p>
            <a:r>
              <a:rPr lang="en-US" dirty="0" smtClean="0"/>
              <a:t>Transportation project involving one or more systems and/or one or more ways to communicate electronically</a:t>
            </a:r>
          </a:p>
          <a:p>
            <a:r>
              <a:rPr lang="en-US" dirty="0" smtClean="0"/>
              <a:t>Examples</a:t>
            </a:r>
          </a:p>
          <a:p>
            <a:pPr lvl="1"/>
            <a:r>
              <a:rPr lang="en-US" dirty="0"/>
              <a:t>Smartphone Transportation Applications</a:t>
            </a:r>
          </a:p>
          <a:p>
            <a:pPr lvl="1"/>
            <a:r>
              <a:rPr lang="en-US" dirty="0"/>
              <a:t>Weigh in Motion for commercial vehicles</a:t>
            </a:r>
          </a:p>
          <a:p>
            <a:pPr lvl="1"/>
            <a:r>
              <a:rPr lang="en-US" dirty="0" smtClean="0"/>
              <a:t>Adaptive Traffic Control Signals</a:t>
            </a:r>
          </a:p>
          <a:p>
            <a:pPr lvl="1"/>
            <a:r>
              <a:rPr lang="en-US" dirty="0" smtClean="0"/>
              <a:t>Traffic Management Center</a:t>
            </a:r>
          </a:p>
          <a:p>
            <a:pPr lvl="1"/>
            <a:r>
              <a:rPr lang="en-US" dirty="0" smtClean="0"/>
              <a:t>Traffic Signal Priority</a:t>
            </a:r>
          </a:p>
          <a:p>
            <a:pPr lvl="1"/>
            <a:r>
              <a:rPr lang="en-US" dirty="0" smtClean="0"/>
              <a:t>Connected Vehicles</a:t>
            </a:r>
          </a:p>
        </p:txBody>
      </p:sp>
      <p:sp>
        <p:nvSpPr>
          <p:cNvPr id="5" name="Slide Number Placeholder 3"/>
          <p:cNvSpPr>
            <a:spLocks noGrp="1"/>
          </p:cNvSpPr>
          <p:nvPr>
            <p:ph type="sldNum" sz="quarter" idx="12"/>
          </p:nvPr>
        </p:nvSpPr>
        <p:spPr>
          <a:xfrm>
            <a:off x="7373078" y="6400800"/>
            <a:ext cx="628815" cy="276228"/>
          </a:xfrm>
        </p:spPr>
        <p:txBody>
          <a:bodyPr/>
          <a:lstStyle/>
          <a:p>
            <a:pPr>
              <a:defRPr/>
            </a:pPr>
            <a:r>
              <a:rPr lang="en-US" dirty="0"/>
              <a:t>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4105275"/>
            <a:ext cx="4524375" cy="2752725"/>
          </a:xfrm>
          <a:prstGeom prst="rect">
            <a:avLst/>
          </a:prstGeom>
        </p:spPr>
      </p:pic>
    </p:spTree>
    <p:extLst>
      <p:ext uri="{BB962C8B-B14F-4D97-AF65-F5344CB8AC3E}">
        <p14:creationId xmlns:p14="http://schemas.microsoft.com/office/powerpoint/2010/main" val="32528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smtClean="0"/>
              <a:t>ITS Addresses</a:t>
            </a:r>
            <a:br>
              <a:rPr lang="en-US" smtClean="0"/>
            </a:br>
            <a:r>
              <a:rPr lang="en-US" smtClean="0"/>
              <a:t>Transportation Needs</a:t>
            </a:r>
            <a:endParaRPr lang="en-US" dirty="0" smtClean="0"/>
          </a:p>
        </p:txBody>
      </p:sp>
      <p:sp>
        <p:nvSpPr>
          <p:cNvPr id="16387" name="Rectangle 5"/>
          <p:cNvSpPr>
            <a:spLocks noGrp="1" noChangeArrowheads="1"/>
          </p:cNvSpPr>
          <p:nvPr>
            <p:ph idx="1"/>
          </p:nvPr>
        </p:nvSpPr>
        <p:spPr/>
        <p:txBody>
          <a:bodyPr>
            <a:normAutofit lnSpcReduction="10000"/>
          </a:bodyPr>
          <a:lstStyle/>
          <a:p>
            <a:r>
              <a:rPr lang="en-US" dirty="0" smtClean="0"/>
              <a:t>Delivers transportation services that address local needs</a:t>
            </a:r>
          </a:p>
          <a:p>
            <a:pPr marL="285750" indent="-285750"/>
            <a:r>
              <a:rPr lang="en-US" dirty="0" smtClean="0"/>
              <a:t>Defines transportation systems and functions needed to </a:t>
            </a:r>
            <a:r>
              <a:rPr lang="en-US" dirty="0"/>
              <a:t>deliver </a:t>
            </a:r>
            <a:r>
              <a:rPr lang="en-US" dirty="0" smtClean="0"/>
              <a:t>services</a:t>
            </a:r>
          </a:p>
          <a:p>
            <a:r>
              <a:rPr lang="en-US" dirty="0" smtClean="0"/>
              <a:t>ITS </a:t>
            </a:r>
            <a:r>
              <a:rPr lang="en-US" dirty="0"/>
              <a:t>does not solve the entire transportation problem</a:t>
            </a:r>
          </a:p>
          <a:p>
            <a:pPr lvl="1"/>
            <a:r>
              <a:rPr lang="en-US" dirty="0"/>
              <a:t>ITS provides tools to better manage existing transportation conditions and maximize the capacity and capabilities of current facilities</a:t>
            </a:r>
          </a:p>
          <a:p>
            <a:pPr lvl="1"/>
            <a:r>
              <a:rPr lang="en-US" dirty="0"/>
              <a:t>ITS enables travelers to be better informed, make safer and smarter use of transportation systems</a:t>
            </a:r>
          </a:p>
          <a:p>
            <a:endParaRPr lang="en-US" dirty="0" smtClean="0"/>
          </a:p>
        </p:txBody>
      </p:sp>
      <p:sp>
        <p:nvSpPr>
          <p:cNvPr id="4" name="Slide Number Placeholder 3"/>
          <p:cNvSpPr>
            <a:spLocks noGrp="1"/>
          </p:cNvSpPr>
          <p:nvPr>
            <p:ph type="sldNum" sz="quarter" idx="12"/>
          </p:nvPr>
        </p:nvSpPr>
        <p:spPr/>
        <p:txBody>
          <a:bodyPr/>
          <a:lstStyle/>
          <a:p>
            <a:fld id="{7CF981C8-2789-41F9-B594-4F8F3D187A76}" type="slidenum">
              <a:rPr lang="en-US" smtClean="0"/>
              <a:pPr/>
              <a:t>6</a:t>
            </a:fld>
            <a:endParaRPr lang="en-US"/>
          </a:p>
        </p:txBody>
      </p:sp>
      <p:sp>
        <p:nvSpPr>
          <p:cNvPr id="7" name="Rectangle 5"/>
          <p:cNvSpPr txBox="1">
            <a:spLocks noChangeArrowheads="1"/>
          </p:cNvSpPr>
          <p:nvPr/>
        </p:nvSpPr>
        <p:spPr>
          <a:xfrm>
            <a:off x="1133640" y="3733800"/>
            <a:ext cx="7849493" cy="2751668"/>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199" y="3759847"/>
            <a:ext cx="3997779" cy="2717153"/>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
        <p:nvSpPr>
          <p:cNvPr id="14343" name="Rectangle 2"/>
          <p:cNvSpPr>
            <a:spLocks noGrp="1" noChangeArrowheads="1"/>
          </p:cNvSpPr>
          <p:nvPr>
            <p:ph type="title"/>
          </p:nvPr>
        </p:nvSpPr>
        <p:spPr/>
        <p:txBody>
          <a:bodyPr/>
          <a:lstStyle/>
          <a:p>
            <a:r>
              <a:rPr lang="en-US" dirty="0" smtClean="0"/>
              <a:t>Intelligent Transportation Systems (ITS) Example</a:t>
            </a:r>
          </a:p>
        </p:txBody>
      </p:sp>
      <p:sp>
        <p:nvSpPr>
          <p:cNvPr id="14344" name="Rectangle 3"/>
          <p:cNvSpPr>
            <a:spLocks noGrp="1" noChangeArrowheads="1"/>
          </p:cNvSpPr>
          <p:nvPr>
            <p:ph idx="1"/>
          </p:nvPr>
        </p:nvSpPr>
        <p:spPr>
          <a:xfrm>
            <a:off x="1142107" y="1905000"/>
            <a:ext cx="6852578" cy="1854848"/>
          </a:xfrm>
        </p:spPr>
        <p:txBody>
          <a:bodyPr/>
          <a:lstStyle/>
          <a:p>
            <a:r>
              <a:rPr lang="en-US" dirty="0" smtClean="0"/>
              <a:t>Traffic Management Center (TMC)</a:t>
            </a:r>
          </a:p>
          <a:p>
            <a:pPr lvl="1"/>
            <a:r>
              <a:rPr lang="en-US" dirty="0" smtClean="0"/>
              <a:t>Interacts with devices</a:t>
            </a:r>
          </a:p>
          <a:p>
            <a:pPr lvl="2"/>
            <a:r>
              <a:rPr lang="en-US" dirty="0" smtClean="0"/>
              <a:t>Dynamic Message Signs (DMSs)</a:t>
            </a:r>
          </a:p>
          <a:p>
            <a:pPr lvl="2"/>
            <a:r>
              <a:rPr lang="en-US" dirty="0" smtClean="0"/>
              <a:t>Traffic cameras</a:t>
            </a:r>
          </a:p>
          <a:p>
            <a:pPr lvl="2"/>
            <a:r>
              <a:rPr lang="en-US" dirty="0"/>
              <a:t>Highway </a:t>
            </a:r>
            <a:r>
              <a:rPr lang="en-US" dirty="0" smtClean="0"/>
              <a:t>Advisory Radios </a:t>
            </a:r>
            <a:r>
              <a:rPr lang="en-US" dirty="0"/>
              <a:t>(HARs</a:t>
            </a:r>
            <a:r>
              <a:rPr lang="en-US" dirty="0" smtClean="0"/>
              <a:t>)</a:t>
            </a:r>
          </a:p>
          <a:p>
            <a:pPr lvl="1"/>
            <a:endParaRPr 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83" y="5222838"/>
            <a:ext cx="2251286" cy="1108805"/>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
        <p:nvSpPr>
          <p:cNvPr id="6" name="Left-Right Arrow 5"/>
          <p:cNvSpPr/>
          <p:nvPr/>
        </p:nvSpPr>
        <p:spPr>
          <a:xfrm>
            <a:off x="3709595" y="4720936"/>
            <a:ext cx="1066800" cy="533400"/>
          </a:xfrm>
          <a:prstGeom prst="leftRightArrow">
            <a:avLst/>
          </a:prstGeom>
          <a:solidFill>
            <a:schemeClr val="tx1"/>
          </a:solidFill>
          <a:ln>
            <a:solidFill>
              <a:schemeClr val="tx1"/>
            </a:solidFill>
          </a:ln>
          <a:effectLst>
            <a:glow rad="101600">
              <a:schemeClr val="bg2">
                <a:lumMod val="50000"/>
                <a:lumOff val="50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6469" y="4372446"/>
            <a:ext cx="1219200" cy="1231392"/>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5375" y="5480845"/>
            <a:ext cx="1446094" cy="961193"/>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869" y="4232238"/>
            <a:ext cx="1600200" cy="1053296"/>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469" y="3861398"/>
            <a:ext cx="838200" cy="1285240"/>
          </a:xfrm>
          <a:prstGeom prst="rect">
            <a:avLst/>
          </a:prstGeom>
          <a:ln w="6350">
            <a:solidFill>
              <a:schemeClr val="tx1">
                <a:lumMod val="50000"/>
              </a:schemeClr>
            </a:solidFill>
          </a:ln>
          <a:effectLst>
            <a:glow rad="101600">
              <a:schemeClr val="bg2">
                <a:lumMod val="50000"/>
                <a:lumOff val="50000"/>
                <a:alpha val="40000"/>
              </a:schemeClr>
            </a:glow>
          </a:effectLst>
          <a:scene3d>
            <a:camera prst="orthographicFront"/>
            <a:lightRig rig="threePt" dir="t"/>
          </a:scene3d>
          <a:sp3d>
            <a:bevelT/>
          </a:sp3d>
        </p:spPr>
      </p:pic>
      <p:sp>
        <p:nvSpPr>
          <p:cNvPr id="3" name="TextBox 2"/>
          <p:cNvSpPr txBox="1"/>
          <p:nvPr/>
        </p:nvSpPr>
        <p:spPr>
          <a:xfrm>
            <a:off x="4800600" y="2743200"/>
            <a:ext cx="2481705" cy="1320361"/>
          </a:xfrm>
          <a:prstGeom prst="rect">
            <a:avLst/>
          </a:prstGeom>
          <a:noFill/>
        </p:spPr>
        <p:txBody>
          <a:bodyPr wrap="none" rtlCol="0">
            <a:spAutoFit/>
          </a:bodyPr>
          <a:lstStyle/>
          <a:p>
            <a:pPr marL="685800" lvl="2" indent="-219456">
              <a:lnSpc>
                <a:spcPct val="90000"/>
              </a:lnSpc>
              <a:spcBef>
                <a:spcPts val="600"/>
              </a:spcBef>
              <a:buClr>
                <a:schemeClr val="accent1"/>
              </a:buClr>
              <a:buFont typeface="Arial" panose="020B0604020202020204" pitchFamily="34" charset="0"/>
              <a:buChar char="•"/>
            </a:pPr>
            <a:r>
              <a:rPr lang="en-US" dirty="0">
                <a:latin typeface="+mn-lt"/>
              </a:rPr>
              <a:t>Traffic </a:t>
            </a:r>
            <a:r>
              <a:rPr lang="en-US" dirty="0" smtClean="0">
                <a:latin typeface="+mn-lt"/>
              </a:rPr>
              <a:t>detection</a:t>
            </a:r>
          </a:p>
          <a:p>
            <a:pPr marL="685800" lvl="2" indent="-219456">
              <a:lnSpc>
                <a:spcPct val="90000"/>
              </a:lnSpc>
              <a:spcBef>
                <a:spcPts val="600"/>
              </a:spcBef>
              <a:buClr>
                <a:schemeClr val="accent1"/>
              </a:buClr>
              <a:buFont typeface="Arial" panose="020B0604020202020204" pitchFamily="34" charset="0"/>
              <a:buChar char="•"/>
            </a:pPr>
            <a:r>
              <a:rPr lang="en-US" dirty="0" smtClean="0">
                <a:latin typeface="+mn-lt"/>
              </a:rPr>
              <a:t>Traffic signals</a:t>
            </a:r>
          </a:p>
          <a:p>
            <a:pPr marL="685800" lvl="2" indent="-219456">
              <a:lnSpc>
                <a:spcPct val="90000"/>
              </a:lnSpc>
              <a:spcBef>
                <a:spcPts val="600"/>
              </a:spcBef>
              <a:buClr>
                <a:schemeClr val="accent1"/>
              </a:buClr>
              <a:buFont typeface="Arial" panose="020B0604020202020204" pitchFamily="34" charset="0"/>
              <a:buChar char="•"/>
            </a:pPr>
            <a:r>
              <a:rPr lang="en-US" dirty="0" smtClean="0">
                <a:latin typeface="+mn-lt"/>
              </a:rPr>
              <a:t>Personal </a:t>
            </a:r>
            <a:r>
              <a:rPr lang="en-US" dirty="0">
                <a:latin typeface="+mn-lt"/>
              </a:rPr>
              <a:t>Devices</a:t>
            </a:r>
          </a:p>
          <a:p>
            <a:pPr marL="685800" indent="-219456">
              <a:lnSpc>
                <a:spcPct val="90000"/>
              </a:lnSpc>
              <a:spcBef>
                <a:spcPts val="600"/>
              </a:spcBef>
              <a:buClr>
                <a:schemeClr val="accent1"/>
              </a:buClr>
            </a:pPr>
            <a:endParaRPr lang="en-US" dirty="0"/>
          </a:p>
        </p:txBody>
      </p:sp>
    </p:spTree>
    <p:extLst>
      <p:ext uri="{BB962C8B-B14F-4D97-AF65-F5344CB8AC3E}">
        <p14:creationId xmlns:p14="http://schemas.microsoft.com/office/powerpoint/2010/main" val="3941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“ITS” Together</a:t>
            </a:r>
            <a:endParaRPr lang="en-US" dirty="0"/>
          </a:p>
        </p:txBody>
      </p:sp>
      <p:sp>
        <p:nvSpPr>
          <p:cNvPr id="4" name="Content Placeholder 3"/>
          <p:cNvSpPr>
            <a:spLocks noGrp="1"/>
          </p:cNvSpPr>
          <p:nvPr>
            <p:ph idx="1"/>
          </p:nvPr>
        </p:nvSpPr>
        <p:spPr/>
        <p:txBody>
          <a:bodyPr>
            <a:normAutofit lnSpcReduction="10000"/>
          </a:bodyPr>
          <a:lstStyle/>
          <a:p>
            <a:r>
              <a:rPr lang="en-US" dirty="0" smtClean="0"/>
              <a:t>ITS has many systems, interactions, and institutions</a:t>
            </a:r>
          </a:p>
          <a:p>
            <a:pPr lvl="1"/>
            <a:r>
              <a:rPr lang="en-US" dirty="0" smtClean="0"/>
              <a:t>How does it all fit together?</a:t>
            </a:r>
          </a:p>
          <a:p>
            <a:pPr lvl="1"/>
            <a:r>
              <a:rPr lang="en-US" dirty="0" smtClean="0"/>
              <a:t>How do the various components interact?</a:t>
            </a:r>
          </a:p>
          <a:p>
            <a:pPr lvl="1"/>
            <a:r>
              <a:rPr lang="en-US" dirty="0" smtClean="0"/>
              <a:t>What can be used to coordinate deployment?</a:t>
            </a:r>
          </a:p>
          <a:p>
            <a:r>
              <a:rPr lang="en-US" dirty="0"/>
              <a:t>USDOT defined the National ITS Architecture </a:t>
            </a:r>
            <a:r>
              <a:rPr lang="en-US" dirty="0" smtClean="0"/>
              <a:t>(www.iteris.com/itsarch)</a:t>
            </a:r>
            <a:endParaRPr lang="en-US" dirty="0"/>
          </a:p>
          <a:p>
            <a:pPr lvl="1"/>
            <a:r>
              <a:rPr lang="en-US" dirty="0"/>
              <a:t>Common definition for ITS terminology and communication</a:t>
            </a:r>
          </a:p>
          <a:p>
            <a:pPr lvl="1"/>
            <a:r>
              <a:rPr lang="en-US" dirty="0" smtClean="0"/>
              <a:t>Guide for ITS deployment planning</a:t>
            </a:r>
          </a:p>
          <a:p>
            <a:pPr lvl="1"/>
            <a:r>
              <a:rPr lang="en-US" dirty="0" smtClean="0"/>
              <a:t>Defines what is “ITS” in the United States</a:t>
            </a:r>
          </a:p>
        </p:txBody>
      </p:sp>
      <p:sp>
        <p:nvSpPr>
          <p:cNvPr id="3" name="Slide Number Placeholder 2"/>
          <p:cNvSpPr>
            <a:spLocks noGrp="1"/>
          </p:cNvSpPr>
          <p:nvPr>
            <p:ph type="sldNum" sz="quarter" idx="12"/>
          </p:nvPr>
        </p:nvSpPr>
        <p:spPr/>
        <p:txBody>
          <a:bodyPr/>
          <a:lstStyle/>
          <a:p>
            <a:pPr>
              <a:defRPr/>
            </a:pPr>
            <a:fld id="{95A6C6C4-E6FE-4910-B412-2B9EA1A7423B}" type="slidenum">
              <a:rPr lang="en-US" smtClean="0"/>
              <a:pPr>
                <a:defRPr/>
              </a:pPr>
              <a:t>8</a:t>
            </a:fld>
            <a:endParaRPr lang="en-US"/>
          </a:p>
        </p:txBody>
      </p:sp>
      <p:grpSp>
        <p:nvGrpSpPr>
          <p:cNvPr id="21" name="Group 20"/>
          <p:cNvGrpSpPr/>
          <p:nvPr/>
        </p:nvGrpSpPr>
        <p:grpSpPr>
          <a:xfrm>
            <a:off x="6019800" y="4953000"/>
            <a:ext cx="2988226" cy="1568585"/>
            <a:chOff x="5638800" y="4870315"/>
            <a:chExt cx="2988226" cy="1568585"/>
          </a:xfrm>
        </p:grpSpPr>
        <p:pic>
          <p:nvPicPr>
            <p:cNvPr id="14" name="Picture 7" descr="C:\Users\Ron\AppData\Local\Microsoft\Windows\Temporary Internet Files\Content.IE5\22AEF1I5\MC910216346[1].png"/>
            <p:cNvPicPr>
              <a:picLocks noChangeAspect="1" noChangeArrowheads="1"/>
            </p:cNvPicPr>
            <p:nvPr/>
          </p:nvPicPr>
          <p:blipFill>
            <a:blip r:embed="rId3" cstate="print"/>
            <a:srcRect/>
            <a:stretch>
              <a:fillRect/>
            </a:stretch>
          </p:blipFill>
          <p:spPr bwMode="auto">
            <a:xfrm>
              <a:off x="5638800" y="4870315"/>
              <a:ext cx="2988226" cy="1568585"/>
            </a:xfrm>
            <a:prstGeom prst="rect">
              <a:avLst/>
            </a:prstGeom>
            <a:noFill/>
            <a:ln w="9525">
              <a:noFill/>
              <a:miter lim="800000"/>
              <a:headEnd/>
              <a:tailEnd/>
            </a:ln>
          </p:spPr>
        </p:pic>
        <p:sp>
          <p:nvSpPr>
            <p:cNvPr id="15" name="TextBox 1"/>
            <p:cNvSpPr txBox="1">
              <a:spLocks noChangeArrowheads="1"/>
            </p:cNvSpPr>
            <p:nvPr/>
          </p:nvSpPr>
          <p:spPr bwMode="auto">
            <a:xfrm rot="16465892">
              <a:off x="6987613" y="5185929"/>
              <a:ext cx="832279"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Vehicles</a:t>
              </a:r>
            </a:p>
          </p:txBody>
        </p:sp>
        <p:sp>
          <p:nvSpPr>
            <p:cNvPr id="16" name="TextBox 15"/>
            <p:cNvSpPr txBox="1">
              <a:spLocks noChangeArrowheads="1"/>
            </p:cNvSpPr>
            <p:nvPr/>
          </p:nvSpPr>
          <p:spPr bwMode="auto">
            <a:xfrm>
              <a:off x="6381972" y="5209989"/>
              <a:ext cx="652743"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Traffic</a:t>
              </a:r>
            </a:p>
          </p:txBody>
        </p:sp>
        <p:sp>
          <p:nvSpPr>
            <p:cNvPr id="17" name="TextBox 16"/>
            <p:cNvSpPr txBox="1">
              <a:spLocks noChangeArrowheads="1"/>
            </p:cNvSpPr>
            <p:nvPr/>
          </p:nvSpPr>
          <p:spPr bwMode="auto">
            <a:xfrm>
              <a:off x="7759481" y="5142384"/>
              <a:ext cx="867545"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Payment</a:t>
              </a:r>
            </a:p>
          </p:txBody>
        </p:sp>
        <p:sp>
          <p:nvSpPr>
            <p:cNvPr id="18" name="TextBox 17"/>
            <p:cNvSpPr txBox="1">
              <a:spLocks noChangeArrowheads="1"/>
            </p:cNvSpPr>
            <p:nvPr/>
          </p:nvSpPr>
          <p:spPr bwMode="auto">
            <a:xfrm rot="16465892">
              <a:off x="6274718" y="5766182"/>
              <a:ext cx="800219"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Devices</a:t>
              </a:r>
            </a:p>
          </p:txBody>
        </p:sp>
        <p:sp>
          <p:nvSpPr>
            <p:cNvPr id="19" name="TextBox 18"/>
            <p:cNvSpPr txBox="1">
              <a:spLocks noChangeArrowheads="1"/>
            </p:cNvSpPr>
            <p:nvPr/>
          </p:nvSpPr>
          <p:spPr bwMode="auto">
            <a:xfrm>
              <a:off x="6971800" y="5788975"/>
              <a:ext cx="790601"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Centers</a:t>
              </a:r>
            </a:p>
          </p:txBody>
        </p:sp>
        <p:sp>
          <p:nvSpPr>
            <p:cNvPr id="20" name="TextBox 19"/>
            <p:cNvSpPr txBox="1">
              <a:spLocks noChangeArrowheads="1"/>
            </p:cNvSpPr>
            <p:nvPr/>
          </p:nvSpPr>
          <p:spPr bwMode="auto">
            <a:xfrm>
              <a:off x="5677022" y="5796916"/>
              <a:ext cx="700833" cy="300082"/>
            </a:xfrm>
            <a:prstGeom prst="rect">
              <a:avLst/>
            </a:prstGeom>
            <a:noFill/>
            <a:ln w="9525">
              <a:noFill/>
              <a:miter lim="800000"/>
              <a:headEnd/>
              <a:tailEnd/>
            </a:ln>
          </p:spPr>
          <p:txBody>
            <a:bodyPr wrap="none">
              <a:spAutoFit/>
            </a:bodyPr>
            <a:lstStyle/>
            <a:p>
              <a:pPr>
                <a:buFont typeface="Wingdings 2" pitchFamily="18" charset="2"/>
                <a:buNone/>
              </a:pPr>
              <a:r>
                <a:rPr lang="en-US" sz="1350" i="1" dirty="0">
                  <a:solidFill>
                    <a:schemeClr val="bg1"/>
                  </a:solidFill>
                </a:rPr>
                <a:t>Transit</a:t>
              </a:r>
            </a:p>
          </p:txBody>
        </p:sp>
      </p:grpSp>
      <p:sp>
        <p:nvSpPr>
          <p:cNvPr id="5" name="TextBox 4"/>
          <p:cNvSpPr txBox="1"/>
          <p:nvPr/>
        </p:nvSpPr>
        <p:spPr>
          <a:xfrm>
            <a:off x="1295400" y="6400800"/>
            <a:ext cx="184731"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Engineering (SE)</a:t>
            </a:r>
            <a:endParaRPr lang="en-US" dirty="0"/>
          </a:p>
        </p:txBody>
      </p:sp>
      <p:sp>
        <p:nvSpPr>
          <p:cNvPr id="3" name="Content Placeholder 2"/>
          <p:cNvSpPr>
            <a:spLocks noGrp="1"/>
          </p:cNvSpPr>
          <p:nvPr>
            <p:ph idx="1"/>
          </p:nvPr>
        </p:nvSpPr>
        <p:spPr/>
        <p:txBody>
          <a:bodyPr>
            <a:normAutofit fontScale="92500"/>
          </a:bodyPr>
          <a:lstStyle/>
          <a:p>
            <a:r>
              <a:rPr lang="en-US" dirty="0" smtClean="0"/>
              <a:t>Systems Engineering (SE) focuses on the “system” as a whole emphasizing its total operation</a:t>
            </a:r>
          </a:p>
          <a:p>
            <a:pPr lvl="1"/>
            <a:r>
              <a:rPr lang="en-US" dirty="0" smtClean="0"/>
              <a:t>Views the “system” from the outside as well as the inside</a:t>
            </a:r>
          </a:p>
          <a:p>
            <a:pPr lvl="1"/>
            <a:r>
              <a:rPr lang="en-US" dirty="0" smtClean="0"/>
              <a:t>Concerned about interactions of the “system” with other systems and the environment</a:t>
            </a:r>
          </a:p>
          <a:p>
            <a:pPr lvl="1"/>
            <a:r>
              <a:rPr lang="en-US" dirty="0" smtClean="0"/>
              <a:t>Traces the user needs from “system” conception through design/development  and into operations and retirement</a:t>
            </a:r>
          </a:p>
          <a:p>
            <a:pPr lvl="1"/>
            <a:r>
              <a:rPr lang="en-US" dirty="0" smtClean="0"/>
              <a:t>Involves and manages multiple disciplines working together</a:t>
            </a:r>
          </a:p>
          <a:p>
            <a:pPr lvl="1"/>
            <a:r>
              <a:rPr lang="en-US" dirty="0" smtClean="0"/>
              <a:t>Defines a process useful for controlling system cost and schedule making it an inherent </a:t>
            </a:r>
            <a:r>
              <a:rPr lang="en-US" dirty="0"/>
              <a:t>part of project management </a:t>
            </a:r>
            <a:endParaRPr lang="en-US" dirty="0" smtClean="0"/>
          </a:p>
          <a:p>
            <a:pPr lvl="1"/>
            <a:r>
              <a:rPr lang="en-US" dirty="0" smtClean="0"/>
              <a:t>Balances competing needs/constraints</a:t>
            </a:r>
            <a:endParaRPr lang="en-US" dirty="0"/>
          </a:p>
        </p:txBody>
      </p:sp>
      <p:sp>
        <p:nvSpPr>
          <p:cNvPr id="4" name="Slide Number Placeholder 3"/>
          <p:cNvSpPr>
            <a:spLocks noGrp="1"/>
          </p:cNvSpPr>
          <p:nvPr>
            <p:ph type="sldNum" sz="quarter" idx="12"/>
          </p:nvPr>
        </p:nvSpPr>
        <p:spPr/>
        <p:txBody>
          <a:bodyPr/>
          <a:lstStyle/>
          <a:p>
            <a:pPr>
              <a:defRPr/>
            </a:pPr>
            <a:fld id="{7CF981C8-2789-41F9-B594-4F8F3D187A76}" type="slidenum">
              <a:rPr lang="en-US" smtClean="0"/>
              <a:pPr>
                <a:defRPr/>
              </a:pPr>
              <a:t>9</a:t>
            </a:fld>
            <a:endParaRPr lang="en-US"/>
          </a:p>
        </p:txBody>
      </p:sp>
    </p:spTree>
    <p:extLst>
      <p:ext uri="{BB962C8B-B14F-4D97-AF65-F5344CB8AC3E}">
        <p14:creationId xmlns:p14="http://schemas.microsoft.com/office/powerpoint/2010/main" val="18404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TS102895261</Template>
  <TotalTime>66586</TotalTime>
  <Words>9028</Words>
  <Application>Microsoft Office PowerPoint</Application>
  <PresentationFormat>On-screen Show (4:3)</PresentationFormat>
  <Paragraphs>1114</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Corbel</vt:lpstr>
      <vt:lpstr>Helvetica</vt:lpstr>
      <vt:lpstr>Wingdings</vt:lpstr>
      <vt:lpstr>Wingdings 2</vt:lpstr>
      <vt:lpstr>Digital Blue Tunnel 16x9</vt:lpstr>
      <vt:lpstr>Component 1: PCB ITS Case Study – Concept of Operations (ConOps)</vt:lpstr>
      <vt:lpstr>Case Study Format and Purpose</vt:lpstr>
      <vt:lpstr>Exercise Case Study Overview</vt:lpstr>
      <vt:lpstr>Exercise Activities</vt:lpstr>
      <vt:lpstr>What is Intelligent Transportation Systems (ITS)?</vt:lpstr>
      <vt:lpstr>ITS Addresses Transportation Needs</vt:lpstr>
      <vt:lpstr>Intelligent Transportation Systems (ITS) Example</vt:lpstr>
      <vt:lpstr>Putting “ITS” Together</vt:lpstr>
      <vt:lpstr>Systems Engineering (SE)</vt:lpstr>
      <vt:lpstr>PowerPoint Presentation</vt:lpstr>
      <vt:lpstr>Systems Engineering “V” Lifecycle Process</vt:lpstr>
      <vt:lpstr>Key Concept - Traceability</vt:lpstr>
      <vt:lpstr>Key Concept – Push technology decisions as close to Implementation as possible</vt:lpstr>
      <vt:lpstr>Key Concept – Specification</vt:lpstr>
      <vt:lpstr>Rarely get to start with a clean slate</vt:lpstr>
      <vt:lpstr>Concept of Operations  in the SE “V”</vt:lpstr>
      <vt:lpstr>Concept of Operations (ConOps)</vt:lpstr>
      <vt:lpstr>Managing Expectations</vt:lpstr>
      <vt:lpstr>Concept of Operations</vt:lpstr>
      <vt:lpstr>Standards governing structure and content of a ConOps</vt:lpstr>
      <vt:lpstr>Purposes of a ConOps </vt:lpstr>
      <vt:lpstr>Concept of Operations Content</vt:lpstr>
      <vt:lpstr>Transit Operational Scenario Example</vt:lpstr>
      <vt:lpstr>What is a User Need?</vt:lpstr>
      <vt:lpstr>Some Examples of Not Meeting User Needs</vt:lpstr>
      <vt:lpstr>Transit Example Observations</vt:lpstr>
      <vt:lpstr>Criteria for Writing a “Well-Written” User Need </vt:lpstr>
      <vt:lpstr>Applying the Criteria: Transit AVL Example</vt:lpstr>
      <vt:lpstr>Transit AVL Example of Proposed System</vt:lpstr>
      <vt:lpstr>Smart Phone Top 10 Feature List</vt:lpstr>
      <vt:lpstr>Smart Phone Top 10 Feature List</vt:lpstr>
      <vt:lpstr>ConOps development approach</vt:lpstr>
      <vt:lpstr>Recommended ConOps Outline*</vt:lpstr>
      <vt:lpstr>Recommended ConOps Outline (cont)</vt:lpstr>
      <vt:lpstr>Recommended ConOps Outline (cont)</vt:lpstr>
      <vt:lpstr>Recommended ConOps Outline (cont)</vt:lpstr>
      <vt:lpstr>Recommended ConOps Outline (cont)</vt:lpstr>
      <vt:lpstr>Recommended ConOps Outline (cont)</vt:lpstr>
      <vt:lpstr>ConOps User/Stakeholder Review</vt:lpstr>
      <vt:lpstr>Exercise Case Study Overview</vt:lpstr>
      <vt:lpstr>Exercise Activities</vt:lpstr>
      <vt:lpstr>Case Study Purpose</vt:lpstr>
      <vt:lpstr>Take Home Exercise</vt:lpstr>
      <vt:lpstr>Benefits of Developing a  Concept of Operations</vt:lpstr>
      <vt:lpstr>ConOps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PCB ITS Case Study</dc:title>
  <dc:creator>Cliff Heise</dc:creator>
  <cp:lastModifiedBy>Jeff A. Brummond</cp:lastModifiedBy>
  <cp:revision>811</cp:revision>
  <cp:lastPrinted>2017-02-21T20:15:55Z</cp:lastPrinted>
  <dcterms:created xsi:type="dcterms:W3CDTF">2013-04-12T14:38:40Z</dcterms:created>
  <dcterms:modified xsi:type="dcterms:W3CDTF">2017-02-25T17:15:23Z</dcterms:modified>
</cp:coreProperties>
</file>